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comments/comment1.xml" ContentType="application/vnd.openxmlformats-officedocument.presentationml.comments+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4"/>
  </p:sldMasterIdLst>
  <p:notesMasterIdLst>
    <p:notesMasterId r:id="rId105"/>
  </p:notesMasterIdLst>
  <p:sldIdLst>
    <p:sldId id="257" r:id="rId5"/>
    <p:sldId id="330" r:id="rId6"/>
    <p:sldId id="410" r:id="rId7"/>
    <p:sldId id="411" r:id="rId8"/>
    <p:sldId id="259" r:id="rId9"/>
    <p:sldId id="344" r:id="rId10"/>
    <p:sldId id="273" r:id="rId11"/>
    <p:sldId id="367" r:id="rId12"/>
    <p:sldId id="368" r:id="rId13"/>
    <p:sldId id="363" r:id="rId14"/>
    <p:sldId id="345" r:id="rId15"/>
    <p:sldId id="347" r:id="rId16"/>
    <p:sldId id="348" r:id="rId17"/>
    <p:sldId id="369" r:id="rId18"/>
    <p:sldId id="314" r:id="rId19"/>
    <p:sldId id="333" r:id="rId20"/>
    <p:sldId id="349" r:id="rId21"/>
    <p:sldId id="323" r:id="rId22"/>
    <p:sldId id="343" r:id="rId23"/>
    <p:sldId id="325" r:id="rId24"/>
    <p:sldId id="326" r:id="rId25"/>
    <p:sldId id="339" r:id="rId26"/>
    <p:sldId id="303" r:id="rId27"/>
    <p:sldId id="304" r:id="rId28"/>
    <p:sldId id="337" r:id="rId29"/>
    <p:sldId id="309" r:id="rId30"/>
    <p:sldId id="350" r:id="rId31"/>
    <p:sldId id="364" r:id="rId32"/>
    <p:sldId id="351" r:id="rId33"/>
    <p:sldId id="361" r:id="rId34"/>
    <p:sldId id="352" r:id="rId35"/>
    <p:sldId id="353" r:id="rId36"/>
    <p:sldId id="354" r:id="rId37"/>
    <p:sldId id="338" r:id="rId38"/>
    <p:sldId id="355" r:id="rId39"/>
    <p:sldId id="362" r:id="rId40"/>
    <p:sldId id="356" r:id="rId41"/>
    <p:sldId id="341" r:id="rId42"/>
    <p:sldId id="357" r:id="rId43"/>
    <p:sldId id="359" r:id="rId44"/>
    <p:sldId id="360" r:id="rId45"/>
    <p:sldId id="430" r:id="rId46"/>
    <p:sldId id="431" r:id="rId47"/>
    <p:sldId id="322" r:id="rId48"/>
    <p:sldId id="318" r:id="rId49"/>
    <p:sldId id="412" r:id="rId50"/>
    <p:sldId id="331" r:id="rId51"/>
    <p:sldId id="413" r:id="rId52"/>
    <p:sldId id="376" r:id="rId53"/>
    <p:sldId id="409" r:id="rId54"/>
    <p:sldId id="389" r:id="rId55"/>
    <p:sldId id="377" r:id="rId56"/>
    <p:sldId id="378" r:id="rId57"/>
    <p:sldId id="379" r:id="rId58"/>
    <p:sldId id="380" r:id="rId59"/>
    <p:sldId id="381" r:id="rId60"/>
    <p:sldId id="382" r:id="rId61"/>
    <p:sldId id="383" r:id="rId62"/>
    <p:sldId id="384" r:id="rId63"/>
    <p:sldId id="385" r:id="rId64"/>
    <p:sldId id="386" r:id="rId65"/>
    <p:sldId id="387" r:id="rId66"/>
    <p:sldId id="388" r:id="rId67"/>
    <p:sldId id="390" r:id="rId68"/>
    <p:sldId id="406" r:id="rId69"/>
    <p:sldId id="399" r:id="rId70"/>
    <p:sldId id="400" r:id="rId71"/>
    <p:sldId id="414" r:id="rId72"/>
    <p:sldId id="391" r:id="rId73"/>
    <p:sldId id="392" r:id="rId74"/>
    <p:sldId id="393" r:id="rId75"/>
    <p:sldId id="398" r:id="rId76"/>
    <p:sldId id="394" r:id="rId77"/>
    <p:sldId id="395" r:id="rId78"/>
    <p:sldId id="396" r:id="rId79"/>
    <p:sldId id="397" r:id="rId80"/>
    <p:sldId id="401" r:id="rId81"/>
    <p:sldId id="402" r:id="rId82"/>
    <p:sldId id="403" r:id="rId83"/>
    <p:sldId id="404" r:id="rId84"/>
    <p:sldId id="373" r:id="rId85"/>
    <p:sldId id="374" r:id="rId86"/>
    <p:sldId id="416" r:id="rId87"/>
    <p:sldId id="375" r:id="rId88"/>
    <p:sldId id="415" r:id="rId89"/>
    <p:sldId id="418" r:id="rId90"/>
    <p:sldId id="419" r:id="rId91"/>
    <p:sldId id="420" r:id="rId92"/>
    <p:sldId id="421" r:id="rId93"/>
    <p:sldId id="422" r:id="rId94"/>
    <p:sldId id="424" r:id="rId95"/>
    <p:sldId id="423" r:id="rId96"/>
    <p:sldId id="425" r:id="rId97"/>
    <p:sldId id="417" r:id="rId98"/>
    <p:sldId id="426" r:id="rId99"/>
    <p:sldId id="428" r:id="rId100"/>
    <p:sldId id="427" r:id="rId101"/>
    <p:sldId id="317" r:id="rId102"/>
    <p:sldId id="429" r:id="rId103"/>
    <p:sldId id="321" r:id="rId10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WinHEC 2018-Black Template" id="{7C3873B8-EE1E-41AD-AC6A-8F4B936EABD4}">
          <p14:sldIdLst>
            <p14:sldId id="257"/>
            <p14:sldId id="330"/>
            <p14:sldId id="410"/>
            <p14:sldId id="411"/>
            <p14:sldId id="259"/>
            <p14:sldId id="344"/>
            <p14:sldId id="273"/>
            <p14:sldId id="367"/>
            <p14:sldId id="368"/>
            <p14:sldId id="363"/>
            <p14:sldId id="345"/>
            <p14:sldId id="347"/>
            <p14:sldId id="348"/>
            <p14:sldId id="369"/>
            <p14:sldId id="314"/>
            <p14:sldId id="333"/>
            <p14:sldId id="349"/>
            <p14:sldId id="323"/>
            <p14:sldId id="343"/>
            <p14:sldId id="325"/>
            <p14:sldId id="326"/>
            <p14:sldId id="339"/>
            <p14:sldId id="303"/>
            <p14:sldId id="304"/>
            <p14:sldId id="337"/>
            <p14:sldId id="309"/>
            <p14:sldId id="350"/>
            <p14:sldId id="364"/>
            <p14:sldId id="351"/>
            <p14:sldId id="361"/>
            <p14:sldId id="352"/>
            <p14:sldId id="353"/>
            <p14:sldId id="354"/>
            <p14:sldId id="338"/>
            <p14:sldId id="355"/>
            <p14:sldId id="362"/>
            <p14:sldId id="356"/>
            <p14:sldId id="341"/>
            <p14:sldId id="357"/>
            <p14:sldId id="359"/>
            <p14:sldId id="360"/>
            <p14:sldId id="430"/>
            <p14:sldId id="431"/>
            <p14:sldId id="322"/>
            <p14:sldId id="318"/>
            <p14:sldId id="412"/>
            <p14:sldId id="331"/>
            <p14:sldId id="413"/>
            <p14:sldId id="376"/>
            <p14:sldId id="409"/>
            <p14:sldId id="389"/>
            <p14:sldId id="377"/>
            <p14:sldId id="378"/>
            <p14:sldId id="379"/>
            <p14:sldId id="380"/>
            <p14:sldId id="381"/>
            <p14:sldId id="382"/>
            <p14:sldId id="383"/>
            <p14:sldId id="384"/>
            <p14:sldId id="385"/>
            <p14:sldId id="386"/>
            <p14:sldId id="387"/>
            <p14:sldId id="388"/>
            <p14:sldId id="390"/>
            <p14:sldId id="406"/>
            <p14:sldId id="399"/>
            <p14:sldId id="400"/>
            <p14:sldId id="414"/>
            <p14:sldId id="391"/>
            <p14:sldId id="392"/>
            <p14:sldId id="393"/>
            <p14:sldId id="398"/>
            <p14:sldId id="394"/>
            <p14:sldId id="395"/>
            <p14:sldId id="396"/>
            <p14:sldId id="397"/>
            <p14:sldId id="401"/>
            <p14:sldId id="402"/>
            <p14:sldId id="403"/>
            <p14:sldId id="404"/>
            <p14:sldId id="373"/>
            <p14:sldId id="374"/>
            <p14:sldId id="416"/>
            <p14:sldId id="375"/>
            <p14:sldId id="415"/>
            <p14:sldId id="418"/>
            <p14:sldId id="419"/>
            <p14:sldId id="420"/>
            <p14:sldId id="421"/>
            <p14:sldId id="422"/>
            <p14:sldId id="424"/>
            <p14:sldId id="423"/>
            <p14:sldId id="425"/>
            <p14:sldId id="417"/>
            <p14:sldId id="426"/>
            <p14:sldId id="428"/>
            <p14:sldId id="427"/>
            <p14:sldId id="317"/>
            <p14:sldId id="429"/>
            <p14:sldId id="321"/>
          </p14:sldIdLst>
        </p14:section>
        <p14:section name="WinHEC 2018 White Template" id="{C7FDF1E8-9D64-42BF-AC68-5196B41F8402}">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jesh Gururaj" initials="RG" lastIdx="1" clrIdx="0">
    <p:extLst>
      <p:ext uri="{19B8F6BF-5375-455C-9EA6-DF929625EA0E}">
        <p15:presenceInfo xmlns:p15="http://schemas.microsoft.com/office/powerpoint/2012/main" userId="S-1-12-1-52921026-1149287792-2184836765-416897849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8D7"/>
    <a:srgbClr val="000000"/>
    <a:srgbClr val="525252"/>
    <a:srgbClr val="00188F"/>
    <a:srgbClr val="B4009E"/>
    <a:srgbClr val="008272"/>
    <a:srgbClr val="21212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609" autoAdjust="0"/>
    <p:restoredTop sz="79036" autoAdjust="0"/>
  </p:normalViewPr>
  <p:slideViewPr>
    <p:cSldViewPr showGuides="1">
      <p:cViewPr varScale="1">
        <p:scale>
          <a:sx n="121" d="100"/>
          <a:sy n="121" d="100"/>
        </p:scale>
        <p:origin x="60" y="60"/>
      </p:cViewPr>
      <p:guideLst>
        <p:guide orient="horz" pos="2160"/>
        <p:guide pos="3840"/>
      </p:guideLst>
    </p:cSldViewPr>
  </p:slideViewPr>
  <p:outlineViewPr>
    <p:cViewPr>
      <p:scale>
        <a:sx n="33" d="100"/>
        <a:sy n="33" d="100"/>
      </p:scale>
      <p:origin x="0" y="0"/>
    </p:cViewPr>
  </p:outlineViewPr>
  <p:notesTextViewPr>
    <p:cViewPr>
      <p:scale>
        <a:sx n="200" d="100"/>
        <a:sy n="200" d="100"/>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6" Type="http://schemas.openxmlformats.org/officeDocument/2006/relationships/slide" Target="slides/slide12.xml"/><Relationship Id="rId107" Type="http://schemas.openxmlformats.org/officeDocument/2006/relationships/presProps" Target="presProps.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102" Type="http://schemas.openxmlformats.org/officeDocument/2006/relationships/slide" Target="slides/slide98.xml"/><Relationship Id="rId5" Type="http://schemas.openxmlformats.org/officeDocument/2006/relationships/slide" Target="slides/slide1.xml"/><Relationship Id="rId90" Type="http://schemas.openxmlformats.org/officeDocument/2006/relationships/slide" Target="slides/slide86.xml"/><Relationship Id="rId95" Type="http://schemas.openxmlformats.org/officeDocument/2006/relationships/slide" Target="slides/slide91.xml"/><Relationship Id="rId22" Type="http://schemas.openxmlformats.org/officeDocument/2006/relationships/slide" Target="slides/slide18.xml"/><Relationship Id="rId27" Type="http://schemas.openxmlformats.org/officeDocument/2006/relationships/slide" Target="slides/slide23.xml"/><Relationship Id="rId43" Type="http://schemas.openxmlformats.org/officeDocument/2006/relationships/slide" Target="slides/slide39.xml"/><Relationship Id="rId48" Type="http://schemas.openxmlformats.org/officeDocument/2006/relationships/slide" Target="slides/slide44.xml"/><Relationship Id="rId64" Type="http://schemas.openxmlformats.org/officeDocument/2006/relationships/slide" Target="slides/slide60.xml"/><Relationship Id="rId69" Type="http://schemas.openxmlformats.org/officeDocument/2006/relationships/slide" Target="slides/slide65.xml"/><Relationship Id="rId80" Type="http://schemas.openxmlformats.org/officeDocument/2006/relationships/slide" Target="slides/slide76.xml"/><Relationship Id="rId85" Type="http://schemas.openxmlformats.org/officeDocument/2006/relationships/slide" Target="slides/slide81.xml"/><Relationship Id="rId12" Type="http://schemas.openxmlformats.org/officeDocument/2006/relationships/slide" Target="slides/slide8.xml"/><Relationship Id="rId17" Type="http://schemas.openxmlformats.org/officeDocument/2006/relationships/slide" Target="slides/slide13.xml"/><Relationship Id="rId33" Type="http://schemas.openxmlformats.org/officeDocument/2006/relationships/slide" Target="slides/slide29.xml"/><Relationship Id="rId38" Type="http://schemas.openxmlformats.org/officeDocument/2006/relationships/slide" Target="slides/slide34.xml"/><Relationship Id="rId59" Type="http://schemas.openxmlformats.org/officeDocument/2006/relationships/slide" Target="slides/slide55.xml"/><Relationship Id="rId103" Type="http://schemas.openxmlformats.org/officeDocument/2006/relationships/slide" Target="slides/slide99.xml"/><Relationship Id="rId108" Type="http://schemas.openxmlformats.org/officeDocument/2006/relationships/viewProps" Target="viewProps.xml"/><Relationship Id="rId54" Type="http://schemas.openxmlformats.org/officeDocument/2006/relationships/slide" Target="slides/slide50.xml"/><Relationship Id="rId70" Type="http://schemas.openxmlformats.org/officeDocument/2006/relationships/slide" Target="slides/slide66.xml"/><Relationship Id="rId75" Type="http://schemas.openxmlformats.org/officeDocument/2006/relationships/slide" Target="slides/slide71.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commentAuthors" Target="commentAuthor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theme" Target="theme/theme1.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slide" Target="slides/slide83.xml"/><Relationship Id="rId110" Type="http://schemas.openxmlformats.org/officeDocument/2006/relationships/tableStyles" Target="tableStyle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 Id="rId14" Type="http://schemas.openxmlformats.org/officeDocument/2006/relationships/slide" Target="slides/slide10.xml"/><Relationship Id="rId30" Type="http://schemas.openxmlformats.org/officeDocument/2006/relationships/slide" Target="slides/slide26.xml"/><Relationship Id="rId35" Type="http://schemas.openxmlformats.org/officeDocument/2006/relationships/slide" Target="slides/slide31.xml"/><Relationship Id="rId56" Type="http://schemas.openxmlformats.org/officeDocument/2006/relationships/slide" Target="slides/slide52.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customXml" Target="../customXml/item3.xml"/><Relationship Id="rId25" Type="http://schemas.openxmlformats.org/officeDocument/2006/relationships/slide" Target="slides/slide21.xml"/><Relationship Id="rId46" Type="http://schemas.openxmlformats.org/officeDocument/2006/relationships/slide" Target="slides/slide42.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62" Type="http://schemas.openxmlformats.org/officeDocument/2006/relationships/slide" Target="slides/slide58.xml"/><Relationship Id="rId83" Type="http://schemas.openxmlformats.org/officeDocument/2006/relationships/slide" Target="slides/slide79.xml"/><Relationship Id="rId88" Type="http://schemas.openxmlformats.org/officeDocument/2006/relationships/slide" Target="slides/slide8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01-30T17:00:58.846" idx="1">
    <p:pos x="10" y="10"/>
    <p:text/>
    <p:extLst>
      <p:ext uri="{C676402C-5697-4E1C-873F-D02D1690AC5C}">
        <p15:threadingInfo xmlns:p15="http://schemas.microsoft.com/office/powerpoint/2012/main" timeZoneBias="480"/>
      </p:ext>
    </p:extLst>
  </p:cm>
</p:cmLst>
</file>

<file path=ppt/media/hdphoto1.wdp>
</file>

<file path=ppt/media/image1.png>
</file>

<file path=ppt/media/image10.png>
</file>

<file path=ppt/media/image11.pn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jpg>
</file>

<file path=ppt/media/image5.jp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3C78DA4-D513-400A-A43B-A07A200F0D8E}" type="datetimeFigureOut">
              <a:rPr lang="zh-TW" altLang="en-US" smtClean="0"/>
              <a:t>2019/10/25</a:t>
            </a:fld>
            <a:endParaRPr lang="zh-TW" altLang="en-US"/>
          </a:p>
        </p:txBody>
      </p:sp>
      <p:sp>
        <p:nvSpPr>
          <p:cNvPr id="4" name="投影片圖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6595FCA-80C8-4C0E-85D8-5336A6C9A68A}" type="slidenum">
              <a:rPr lang="zh-TW" altLang="en-US" smtClean="0"/>
              <a:t>‹#›</a:t>
            </a:fld>
            <a:endParaRPr lang="zh-TW" altLang="en-US"/>
          </a:p>
        </p:txBody>
      </p:sp>
    </p:spTree>
    <p:extLst>
      <p:ext uri="{BB962C8B-B14F-4D97-AF65-F5344CB8AC3E}">
        <p14:creationId xmlns:p14="http://schemas.microsoft.com/office/powerpoint/2010/main" val="10257113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Hello everyone.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Thank for attending the last session of the last day. My name is Sam.</a:t>
            </a:r>
          </a:p>
          <a:p>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1</a:t>
            </a:fld>
            <a:endParaRPr lang="zh-TW" altLang="en-US"/>
          </a:p>
        </p:txBody>
      </p:sp>
    </p:spTree>
    <p:extLst>
      <p:ext uri="{BB962C8B-B14F-4D97-AF65-F5344CB8AC3E}">
        <p14:creationId xmlns:p14="http://schemas.microsoft.com/office/powerpoint/2010/main" val="26861047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Keep in mind the problems I described...</a:t>
            </a:r>
          </a:p>
          <a:p>
            <a:endParaRPr lang="en-US" dirty="0"/>
          </a:p>
          <a:p>
            <a:r>
              <a:rPr lang="en-US" dirty="0"/>
              <a:t>Let me introduce you to two new concepts: DMFMODULE and DMF  Core</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10</a:t>
            </a:fld>
            <a:endParaRPr lang="zh-TW" altLang="en-US"/>
          </a:p>
        </p:txBody>
      </p:sp>
    </p:spTree>
    <p:extLst>
      <p:ext uri="{BB962C8B-B14F-4D97-AF65-F5344CB8AC3E}">
        <p14:creationId xmlns:p14="http://schemas.microsoft.com/office/powerpoint/2010/main" val="34643969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41C4963-F2D9-4274-A64E-7A50AB152817}"/>
              </a:ext>
            </a:extLst>
          </p:cNvPr>
          <p:cNvSpPr>
            <a:spLocks noGrp="1"/>
          </p:cNvSpPr>
          <p:nvPr>
            <p:ph type="body" idx="1"/>
          </p:nvPr>
        </p:nvSpPr>
        <p:spPr/>
        <p:txBody>
          <a:bodyPr/>
          <a:lstStyle/>
          <a:p>
            <a:r>
              <a:rPr lang="en-US" dirty="0"/>
              <a:t>Let me introduce DMFMODULE. A DMFMODULE is a  WDFOBJECT. It has all the same elements that one might expect in a WDFOBJECT. But, a DMFMDOULE has an additional component: WDF callbacks. With these callbacks, a DMFMODULE author can now write code to handle any WDF callback and it is part of the Module itself.  This is a step forward to better object-oriented code but it is not the entire solution. For all intents and purposes, this just a C++ object that has WDF callbacks. The Client driver must still call those WDF callbacks.</a:t>
            </a:r>
          </a:p>
          <a:p>
            <a:endParaRPr lang="en-US" dirty="0"/>
          </a:p>
          <a:p>
            <a:endParaRPr lang="en-US" dirty="0"/>
          </a:p>
          <a:p>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introduce you to the DMF Core.</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12</a:t>
            </a:fld>
            <a:endParaRPr lang="zh-TW" altLang="en-US"/>
          </a:p>
        </p:txBody>
      </p:sp>
    </p:spTree>
    <p:extLst>
      <p:ext uri="{BB962C8B-B14F-4D97-AF65-F5344CB8AC3E}">
        <p14:creationId xmlns:p14="http://schemas.microsoft.com/office/powerpoint/2010/main" val="193924513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0.   DMF core between WDF and the Client driver.</a:t>
            </a:r>
          </a:p>
          <a:p>
            <a:pPr marL="228600" indent="-228600">
              <a:buAutoNum type="arabicPeriod"/>
            </a:pPr>
            <a:r>
              <a:rPr lang="en-US" dirty="0"/>
              <a:t>The DMFMODULEs are in light blue. The Client specific code is in dark blue.</a:t>
            </a:r>
          </a:p>
          <a:p>
            <a:pPr marL="228600" indent="-228600">
              <a:buAutoNum type="arabicPeriod"/>
            </a:pPr>
            <a:r>
              <a:rPr lang="en-US" dirty="0"/>
              <a:t>The red arrows show how DMF dispatches WDF callbacks directly to each DMFMODULE </a:t>
            </a:r>
            <a:r>
              <a:rPr lang="en-US" b="1" dirty="0"/>
              <a:t>and its child</a:t>
            </a:r>
            <a:r>
              <a:rPr lang="en-US" dirty="0"/>
              <a:t> </a:t>
            </a:r>
            <a:r>
              <a:rPr lang="en-US" b="1" dirty="0"/>
              <a:t>Modules</a:t>
            </a:r>
            <a:r>
              <a:rPr lang="en-US" dirty="0"/>
              <a:t> without knowledge of other Modules or the Client driver.</a:t>
            </a:r>
          </a:p>
          <a:p>
            <a:pPr marL="228600" indent="-228600">
              <a:buAutoNum type="arabicPeriod"/>
            </a:pPr>
            <a:r>
              <a:rPr lang="en-US" dirty="0"/>
              <a:t>The black arrows show the possible communication between Modules. Unlike the previous diagram, we know FOR SURE that Thread cannot access GPIO. Client Specific Code cannot access FIFO.</a:t>
            </a:r>
          </a:p>
          <a:p>
            <a:pPr marL="228600" indent="-228600">
              <a:buAutoNum type="arabicPeriod"/>
            </a:pPr>
            <a:r>
              <a:rPr lang="en-US" dirty="0"/>
              <a:t>Client specific code created 3 Modules, Button Acpi and Stream. Those are the only Modules it cares about and can communicate </a:t>
            </a:r>
            <a:r>
              <a:rPr lang="en-US"/>
              <a:t>with.</a:t>
            </a:r>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13</a:t>
            </a:fld>
            <a:endParaRPr lang="zh-TW" altLang="en-US"/>
          </a:p>
        </p:txBody>
      </p:sp>
    </p:spTree>
    <p:extLst>
      <p:ext uri="{BB962C8B-B14F-4D97-AF65-F5344CB8AC3E}">
        <p14:creationId xmlns:p14="http://schemas.microsoft.com/office/powerpoint/2010/main" val="17704566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US" dirty="0"/>
              <a:t>We have made a great leap forward our goal of pure object-oriented code inside of device drivers.</a:t>
            </a:r>
          </a:p>
          <a:p>
            <a:pPr marL="0" indent="0">
              <a:buNone/>
            </a:pPr>
            <a:endParaRPr lang="en-US" dirty="0"/>
          </a:p>
          <a:p>
            <a:pPr marL="0" indent="0">
              <a:buNone/>
            </a:pPr>
            <a:r>
              <a:rPr lang="en-US" dirty="0"/>
              <a:t>Note that by simply adding the ability for WDF backs to be called automatically, we gain all the goodness of pure object-oriented code.</a:t>
            </a:r>
          </a:p>
          <a:p>
            <a:pPr marL="0" indent="0">
              <a:buNone/>
            </a:pPr>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14</a:t>
            </a:fld>
            <a:endParaRPr lang="zh-TW" altLang="en-US"/>
          </a:p>
        </p:txBody>
      </p:sp>
    </p:spTree>
    <p:extLst>
      <p:ext uri="{BB962C8B-B14F-4D97-AF65-F5344CB8AC3E}">
        <p14:creationId xmlns:p14="http://schemas.microsoft.com/office/powerpoint/2010/main" val="269859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15</a:t>
            </a:fld>
            <a:endParaRPr lang="zh-TW" altLang="en-US"/>
          </a:p>
        </p:txBody>
      </p:sp>
    </p:spTree>
    <p:extLst>
      <p:ext uri="{BB962C8B-B14F-4D97-AF65-F5344CB8AC3E}">
        <p14:creationId xmlns:p14="http://schemas.microsoft.com/office/powerpoint/2010/main" val="27145184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16</a:t>
            </a:fld>
            <a:endParaRPr lang="zh-TW" altLang="en-US"/>
          </a:p>
        </p:txBody>
      </p:sp>
    </p:spTree>
    <p:extLst>
      <p:ext uri="{BB962C8B-B14F-4D97-AF65-F5344CB8AC3E}">
        <p14:creationId xmlns:p14="http://schemas.microsoft.com/office/powerpoint/2010/main" val="7883561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of you may have noticed that the dark blue box looks very similar to all the other Modules. It has WDF callbacks and a private context (the device context). It can only communicate with the Modules it instantiated. I just said that any driver can be written as a Module. And it is clear from this diagram that it is the case. </a:t>
            </a:r>
          </a:p>
          <a:p>
            <a:endParaRPr lang="en-US" dirty="0"/>
          </a:p>
          <a:p>
            <a:r>
              <a:rPr lang="en-US" dirty="0"/>
              <a:t>You might be asking, “Sam, just because I can make a driver into a Module does not mean I should! Why would I want a function driver to be a Module? Who would reuse it?” My reply is:….”You lose nothing by making your driver Module. But you gain one very important attribute: </a:t>
            </a:r>
            <a:r>
              <a:rPr lang="en-US" b="1" dirty="0"/>
              <a:t>It is easy for others to reuse that code in the future.”</a:t>
            </a:r>
          </a:p>
          <a:p>
            <a:pPr marL="0" indent="0">
              <a:buNone/>
            </a:pPr>
            <a:endParaRPr lang="en-US" dirty="0"/>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17</a:t>
            </a:fld>
            <a:endParaRPr lang="zh-TW" altLang="en-US"/>
          </a:p>
        </p:txBody>
      </p:sp>
    </p:spTree>
    <p:extLst>
      <p:ext uri="{BB962C8B-B14F-4D97-AF65-F5344CB8AC3E}">
        <p14:creationId xmlns:p14="http://schemas.microsoft.com/office/powerpoint/2010/main" val="14581505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have the ability to write pure object-oriented code inside drivers ware limited only by our imagination. This is where it gets fun!</a:t>
            </a:r>
          </a:p>
          <a:p>
            <a:r>
              <a:rPr lang="en-US" dirty="0"/>
              <a:t>Here are many of the Modules released with DMF. Most of these Modules are high level common device driver coding patterns.</a:t>
            </a:r>
          </a:p>
          <a:p>
            <a:r>
              <a:rPr lang="en-US" dirty="0"/>
              <a:t>Let me point out a few of them:</a:t>
            </a:r>
          </a:p>
          <a:p>
            <a:endParaRPr lang="en-US" dirty="0"/>
          </a:p>
          <a:p>
            <a:r>
              <a:rPr lang="en-US" dirty="0"/>
              <a:t>BufferPool is used by many Modules. It provides a list of pre-allocated buffers and has other features. One very important feature is that it performs bounds checking on the buffers whenever its APIs touch the buffers. It means any Module that uses BufferPool gets bounds checking for free. I think we can all agree that is a useful feature.</a:t>
            </a:r>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18</a:t>
            </a:fld>
            <a:endParaRPr lang="zh-TW" altLang="en-US"/>
          </a:p>
        </p:txBody>
      </p:sp>
    </p:spTree>
    <p:extLst>
      <p:ext uri="{BB962C8B-B14F-4D97-AF65-F5344CB8AC3E}">
        <p14:creationId xmlns:p14="http://schemas.microsoft.com/office/powerpoint/2010/main" val="39021621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Modules perform many diverse functions, but they all have a common create function. This allows DMF to create Module’s on behalf of the Client and allows DMF to manage the lifetime of Modules.</a:t>
            </a:r>
          </a:p>
          <a:p>
            <a:endParaRPr lang="en-US" dirty="0"/>
          </a:p>
          <a:p>
            <a:r>
              <a:rPr lang="en-US" dirty="0"/>
              <a:t>Like Lego blocks Modules can be combined in different ways to create other bigger Modules…Those Modules, in turn, can be used to create even bigger Modules. Again, you are limited only by the memory in the computer and your imagination.</a:t>
            </a:r>
          </a:p>
          <a:p>
            <a:endParaRPr lang="en-US" dirty="0"/>
          </a:p>
          <a:p>
            <a:r>
              <a:rPr lang="en-US" dirty="0"/>
              <a:t>The fact of the matter is, like Lego blocks, Modules are fun to build! It is very satisfying to know that your code can be easily reused.</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19</a:t>
            </a:fld>
            <a:endParaRPr lang="zh-TW" altLang="en-US"/>
          </a:p>
        </p:txBody>
      </p:sp>
    </p:spTree>
    <p:extLst>
      <p:ext uri="{BB962C8B-B14F-4D97-AF65-F5344CB8AC3E}">
        <p14:creationId xmlns:p14="http://schemas.microsoft.com/office/powerpoint/2010/main" val="1679266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first device driver I wrote was for Windows NT 3.51 and I have been writing device drivers since then.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Like many of you, Microsoft Devices team writes drivers many for multiple products with aggressive schedules.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needed to find a way to write better drivers more efficiently. To that end we created Driver Module Framework.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It did help us write better drivers more efficiently.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We believe it can help the Windows device driver </a:t>
            </a:r>
            <a:r>
              <a:rPr lang="en-US" sz="1200" b="1" kern="1200" dirty="0">
                <a:solidFill>
                  <a:schemeClr val="tx1"/>
                </a:solidFill>
                <a:effectLst/>
                <a:latin typeface="+mn-lt"/>
                <a:ea typeface="+mn-ea"/>
                <a:cs typeface="+mn-cs"/>
              </a:rPr>
              <a:t>community</a:t>
            </a:r>
            <a:r>
              <a:rPr lang="en-US" sz="1200" kern="1200" dirty="0">
                <a:solidFill>
                  <a:schemeClr val="tx1"/>
                </a:solidFill>
                <a:effectLst/>
                <a:latin typeface="+mn-lt"/>
                <a:ea typeface="+mn-ea"/>
                <a:cs typeface="+mn-cs"/>
              </a:rPr>
              <a:t> so we have released it as open source.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 am here to introduce it to you!</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2</a:t>
            </a:fld>
            <a:endParaRPr lang="zh-TW" altLang="en-US"/>
          </a:p>
        </p:txBody>
      </p:sp>
    </p:spTree>
    <p:extLst>
      <p:ext uri="{BB962C8B-B14F-4D97-AF65-F5344CB8AC3E}">
        <p14:creationId xmlns:p14="http://schemas.microsoft.com/office/powerpoint/2010/main" val="205330469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seen an example using Legos. Here is an actual tree of two Modules, </a:t>
            </a:r>
            <a:r>
              <a:rPr lang="en-US" dirty="0" err="1"/>
              <a:t>DeviceInterfaceTarget</a:t>
            </a:r>
            <a:r>
              <a:rPr lang="en-US" dirty="0"/>
              <a:t> and DefaultTarget. </a:t>
            </a:r>
          </a:p>
          <a:p>
            <a:r>
              <a:rPr lang="en-US" dirty="0" err="1"/>
              <a:t>DeviceInterfaceTarget</a:t>
            </a:r>
            <a:r>
              <a:rPr lang="en-US" dirty="0"/>
              <a:t> uses a given GUID to find an underlying WDFIOTARGET. Then, it uses ContinuousRequestTarget and </a:t>
            </a:r>
            <a:r>
              <a:rPr lang="en-US" dirty="0" err="1"/>
              <a:t>RequestTarget</a:t>
            </a:r>
            <a:r>
              <a:rPr lang="en-US" dirty="0"/>
              <a:t> to provide Methods that allow the Client to send several kinds of requests. DefaultTarget does the same, except it just attaches to the next WDFIOTARGET in the stack. </a:t>
            </a:r>
          </a:p>
          <a:p>
            <a:r>
              <a:rPr lang="en-US" dirty="0"/>
              <a:t>Suppose that a Client wants to make a new Module called “GPU Device Interface”. It knows the device interface GUID and provide specific Methods that that GPU interface supports. In that case, the Client can just instantiate GPU interface and use its Methods without even knowing the GUID. Here we see a good example of the power of modular, layered code.</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20</a:t>
            </a:fld>
            <a:endParaRPr lang="zh-TW" altLang="en-US"/>
          </a:p>
        </p:txBody>
      </p:sp>
    </p:spTree>
    <p:extLst>
      <p:ext uri="{BB962C8B-B14F-4D97-AF65-F5344CB8AC3E}">
        <p14:creationId xmlns:p14="http://schemas.microsoft.com/office/powerpoint/2010/main" val="1294806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 explain how a driver can use DMF. As I explained before, DMF needs to be hooked in between WDF and the Client driver. The Client driver makes this happen by calling the 4 or 5 functions listed above.</a:t>
            </a:r>
          </a:p>
          <a:p>
            <a:r>
              <a:rPr lang="en-US" dirty="0"/>
              <a:t>Next, the Client driver must cause DMF to start.</a:t>
            </a:r>
          </a:p>
          <a:p>
            <a:r>
              <a:rPr lang="en-US" dirty="0"/>
              <a:t>Finally, DMF calls into the Client driver to get the list of Modules to instantiate. We will see this in source code in a minute.</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21</a:t>
            </a:fld>
            <a:endParaRPr lang="zh-TW" altLang="en-US"/>
          </a:p>
        </p:txBody>
      </p:sp>
    </p:spTree>
    <p:extLst>
      <p:ext uri="{BB962C8B-B14F-4D97-AF65-F5344CB8AC3E}">
        <p14:creationId xmlns:p14="http://schemas.microsoft.com/office/powerpoint/2010/main" val="426618273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a Module is easy. As with WDFOBJECTS, all you need is the Module’s name, Config and list of Methods. These are listed in the Module’s .h file and the Module’s .md file.</a:t>
            </a:r>
          </a:p>
          <a:p>
            <a:r>
              <a:rPr lang="en-US" dirty="0"/>
              <a:t>Every Module has an .md file which explains the purpose of the Module along with all its methods and related data structures.</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22</a:t>
            </a:fld>
            <a:endParaRPr lang="zh-TW" altLang="en-US"/>
          </a:p>
        </p:txBody>
      </p:sp>
    </p:spTree>
    <p:extLst>
      <p:ext uri="{BB962C8B-B14F-4D97-AF65-F5344CB8AC3E}">
        <p14:creationId xmlns:p14="http://schemas.microsoft.com/office/powerpoint/2010/main" val="209459737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board has a set of switches and lights. The original function driver is provided on MSDN samples along with an example that sends IOCTL codes to read the switch and set the lights.</a:t>
            </a:r>
          </a:p>
          <a:p>
            <a:endParaRPr lang="en-US" dirty="0"/>
          </a:p>
          <a:p>
            <a:r>
              <a:rPr lang="en-US" dirty="0"/>
              <a:t>Our sample driver communicates with that function driver and does following:</a:t>
            </a:r>
          </a:p>
          <a:p>
            <a:endParaRPr lang="en-US" dirty="0"/>
          </a:p>
          <a:p>
            <a:pPr marL="228600" indent="-228600">
              <a:buAutoNum type="arabicPeriod"/>
            </a:pPr>
            <a:r>
              <a:rPr lang="en-US" dirty="0"/>
              <a:t>Make sure the lights reflect the state of the switches when the board is plugged in.</a:t>
            </a:r>
          </a:p>
          <a:p>
            <a:pPr marL="228600" indent="-228600">
              <a:buAutoNum type="arabicPeriod"/>
            </a:pPr>
            <a:r>
              <a:rPr lang="en-US" dirty="0"/>
              <a:t>When the user changes the switch, the lights change to match.</a:t>
            </a:r>
          </a:p>
          <a:p>
            <a:pPr marL="228600" indent="-228600">
              <a:buAutoNum type="arabicPeriod"/>
            </a:pPr>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24</a:t>
            </a:fld>
            <a:endParaRPr lang="zh-TW" altLang="en-US"/>
          </a:p>
        </p:txBody>
      </p:sp>
    </p:spTree>
    <p:extLst>
      <p:ext uri="{BB962C8B-B14F-4D97-AF65-F5344CB8AC3E}">
        <p14:creationId xmlns:p14="http://schemas.microsoft.com/office/powerpoint/2010/main" val="35262486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way to accomplish the goal is to write a filter driver that sits on the function driver. The filter driver will send an IOCTL to the board that will be completed when the switch is changed. When, that happens the switch is read and the lights are set to match. Also, in D0Entry() of the driver, the switches must be read and lights set to match.</a:t>
            </a:r>
          </a:p>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25</a:t>
            </a:fld>
            <a:endParaRPr lang="zh-TW" altLang="en-US"/>
          </a:p>
        </p:txBody>
      </p:sp>
    </p:spTree>
    <p:extLst>
      <p:ext uri="{BB962C8B-B14F-4D97-AF65-F5344CB8AC3E}">
        <p14:creationId xmlns:p14="http://schemas.microsoft.com/office/powerpoint/2010/main" val="40478741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26</a:t>
            </a:fld>
            <a:endParaRPr lang="zh-TW" altLang="en-US"/>
          </a:p>
        </p:txBody>
      </p:sp>
    </p:spTree>
    <p:extLst>
      <p:ext uri="{BB962C8B-B14F-4D97-AF65-F5344CB8AC3E}">
        <p14:creationId xmlns:p14="http://schemas.microsoft.com/office/powerpoint/2010/main" val="18313933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78040A-96F6-430C-AC31-E2C8D13F1B2A}"/>
              </a:ext>
            </a:extLst>
          </p:cNvPr>
          <p:cNvSpPr>
            <a:spLocks noGrp="1"/>
          </p:cNvSpPr>
          <p:nvPr>
            <p:ph type="body" idx="1"/>
          </p:nvPr>
        </p:nvSpPr>
        <p:spPr/>
        <p:txBody>
          <a:bodyPr/>
          <a:lstStyle/>
          <a:p>
            <a:r>
              <a:rPr lang="en-US" dirty="0"/>
              <a:t>This slide shows how to initialize DMF in a Client driver, in this case a filter driver.</a:t>
            </a:r>
          </a:p>
          <a:p>
            <a:endParaRPr lang="en-US" dirty="0"/>
          </a:p>
          <a:p>
            <a:r>
              <a:rPr lang="en-US" dirty="0"/>
              <a:t>With DMF all existing WDF concepts apply. You do not need to unlearn anything. To enable DMF, it needs to intercept all communication between the Client driver and WDF. The highlighted calls show how to do so.</a:t>
            </a:r>
          </a:p>
        </p:txBody>
      </p:sp>
    </p:spTree>
    <p:extLst>
      <p:ext uri="{BB962C8B-B14F-4D97-AF65-F5344CB8AC3E}">
        <p14:creationId xmlns:p14="http://schemas.microsoft.com/office/powerpoint/2010/main" val="19144845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78040A-96F6-430C-AC31-E2C8D13F1B2A}"/>
              </a:ext>
            </a:extLst>
          </p:cNvPr>
          <p:cNvSpPr>
            <a:spLocks noGrp="1"/>
          </p:cNvSpPr>
          <p:nvPr>
            <p:ph type="body" idx="1"/>
          </p:nvPr>
        </p:nvSpPr>
        <p:spPr/>
        <p:txBody>
          <a:bodyPr/>
          <a:lstStyle/>
          <a:p>
            <a:r>
              <a:rPr lang="en-US" dirty="0"/>
              <a:t>In addition, a new callback called </a:t>
            </a:r>
            <a:r>
              <a:rPr lang="en-US" dirty="0" err="1"/>
              <a:t>ModulesAdd</a:t>
            </a:r>
            <a:r>
              <a:rPr lang="en-US" dirty="0"/>
              <a:t>() is registered. DMF will call this callback to get the list of Modules the Client driver needs to </a:t>
            </a:r>
            <a:r>
              <a:rPr lang="en-US" dirty="0" err="1"/>
              <a:t>intantiate</a:t>
            </a:r>
            <a:r>
              <a:rPr lang="en-US" dirty="0"/>
              <a:t>.</a:t>
            </a:r>
          </a:p>
        </p:txBody>
      </p:sp>
    </p:spTree>
    <p:extLst>
      <p:ext uri="{BB962C8B-B14F-4D97-AF65-F5344CB8AC3E}">
        <p14:creationId xmlns:p14="http://schemas.microsoft.com/office/powerpoint/2010/main" val="63819243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78040A-96F6-430C-AC31-E2C8D13F1B2A}"/>
              </a:ext>
            </a:extLst>
          </p:cNvPr>
          <p:cNvSpPr>
            <a:spLocks noGrp="1"/>
          </p:cNvSpPr>
          <p:nvPr>
            <p:ph type="body" idx="1"/>
          </p:nvPr>
        </p:nvSpPr>
        <p:spPr/>
        <p:txBody>
          <a:bodyPr/>
          <a:lstStyle/>
          <a:p>
            <a:r>
              <a:rPr lang="en-US" dirty="0"/>
              <a:t>This is the corresponding DmfModulesAdd() callback. In this case, the driver instantiates one Module, DefaultTarget. It gives the driver access to the next driver in the stack. It also provides a ContinuousRequestTarget that this driver uses to send the IOCTL that is returned when the switch is changed.</a:t>
            </a:r>
          </a:p>
          <a:p>
            <a:r>
              <a:rPr lang="en-US" dirty="0"/>
              <a:t>In this case, when the switch is changed, the function </a:t>
            </a:r>
            <a:r>
              <a:rPr lang="en-US" dirty="0" err="1"/>
              <a:t>SwitchBarSwtichChangedCallback</a:t>
            </a:r>
            <a:r>
              <a:rPr lang="en-US" dirty="0"/>
              <a:t> is called.</a:t>
            </a:r>
          </a:p>
          <a:p>
            <a:r>
              <a:rPr lang="en-US" dirty="0"/>
              <a:t>This Module is set to execute in PASSIVE_LEVEL so that the driver can synchronously read the switches.</a:t>
            </a:r>
          </a:p>
          <a:p>
            <a:r>
              <a:rPr lang="en-US" dirty="0"/>
              <a:t>One more thing, note how the handle is saved in the Device Context for later use by the driver.</a:t>
            </a:r>
          </a:p>
          <a:p>
            <a:r>
              <a:rPr lang="en-US" dirty="0"/>
              <a:t>This function does not fail.</a:t>
            </a:r>
          </a:p>
          <a:p>
            <a:endParaRPr lang="en-US" dirty="0"/>
          </a:p>
          <a:p>
            <a:r>
              <a:rPr lang="en-US" dirty="0"/>
              <a:t>After this function returns, DMF will create the Module tree shown in the next slide. Note that the Client need only to instantiate the Module it needs. The Client knows nothing about the tree of Modules.</a:t>
            </a:r>
          </a:p>
          <a:p>
            <a:endParaRPr lang="en-US" dirty="0"/>
          </a:p>
          <a:p>
            <a:endParaRPr lang="en-US" dirty="0"/>
          </a:p>
          <a:p>
            <a:endParaRPr lang="en-US" dirty="0"/>
          </a:p>
        </p:txBody>
      </p:sp>
    </p:spTree>
    <p:extLst>
      <p:ext uri="{BB962C8B-B14F-4D97-AF65-F5344CB8AC3E}">
        <p14:creationId xmlns:p14="http://schemas.microsoft.com/office/powerpoint/2010/main" val="286658379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This is the Module Tree created by DMF Core.</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30</a:t>
            </a:fld>
            <a:endParaRPr lang="zh-TW" altLang="en-US"/>
          </a:p>
        </p:txBody>
      </p:sp>
    </p:spTree>
    <p:extLst>
      <p:ext uri="{BB962C8B-B14F-4D97-AF65-F5344CB8AC3E}">
        <p14:creationId xmlns:p14="http://schemas.microsoft.com/office/powerpoint/2010/main" val="3385709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800" dirty="0"/>
              <a:t>In this session, I will explain DMF and the goals it achieves. </a:t>
            </a:r>
          </a:p>
          <a:p>
            <a:endParaRPr lang="en-US" sz="4800" dirty="0"/>
          </a:p>
          <a:p>
            <a:r>
              <a:rPr lang="en-US" sz="4800" dirty="0"/>
              <a:t>I will discuss the traditional driver model and how it can be improved. Then, in the quest to improve driver writing practices, I will introduce the DMFMODULE and DMF Core.</a:t>
            </a:r>
          </a:p>
          <a:p>
            <a:endParaRPr lang="en-US" sz="4800" dirty="0"/>
          </a:p>
          <a:p>
            <a:r>
              <a:rPr lang="en-US" sz="4800" dirty="0"/>
              <a:t>Next, I will discuss some of the Modules released with DMF. </a:t>
            </a:r>
          </a:p>
          <a:p>
            <a:endParaRPr lang="en-US" sz="4800" dirty="0"/>
          </a:p>
          <a:p>
            <a:r>
              <a:rPr lang="en-US" sz="4800" dirty="0"/>
              <a:t>I will discuss how to use DMF in drivers and show sample source code.</a:t>
            </a:r>
          </a:p>
          <a:p>
            <a:endParaRPr lang="en-US" sz="4800" dirty="0"/>
          </a:p>
          <a:p>
            <a:r>
              <a:rPr lang="en-US" sz="4800" dirty="0"/>
              <a:t>I will discuss our plans with DMF going forward and show you where you can get DMF.</a:t>
            </a:r>
          </a:p>
          <a:p>
            <a:endParaRPr lang="en-US" sz="4800" dirty="0"/>
          </a:p>
          <a:p>
            <a:r>
              <a:rPr lang="en-US" sz="4800" dirty="0"/>
              <a:t>Everything I talk about today, including DMF itself, the Modules, and sample code are all available as source on Git hub and you can download it now.</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3</a:t>
            </a:fld>
            <a:endParaRPr lang="zh-TW" altLang="en-US"/>
          </a:p>
        </p:txBody>
      </p:sp>
    </p:spTree>
    <p:extLst>
      <p:ext uri="{BB962C8B-B14F-4D97-AF65-F5344CB8AC3E}">
        <p14:creationId xmlns:p14="http://schemas.microsoft.com/office/powerpoint/2010/main" val="183829736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78040A-96F6-430C-AC31-E2C8D13F1B2A}"/>
              </a:ext>
            </a:extLst>
          </p:cNvPr>
          <p:cNvSpPr>
            <a:spLocks noGrp="1"/>
          </p:cNvSpPr>
          <p:nvPr>
            <p:ph type="body" idx="1"/>
          </p:nvPr>
        </p:nvSpPr>
        <p:spPr/>
        <p:txBody>
          <a:bodyPr/>
          <a:lstStyle/>
          <a:p>
            <a:r>
              <a:rPr lang="en-US" dirty="0"/>
              <a:t>The next thing happens is that the Client driver’s EvtDeviceD0Entry() callback is called. DMF has already dispatched that callback to the instantiated Modules. Now, the Client has a chance to do what it needs.</a:t>
            </a:r>
          </a:p>
          <a:p>
            <a:r>
              <a:rPr lang="en-US" dirty="0"/>
              <a:t>As discussed before, it is necessary to read the switches and set the lights to match.</a:t>
            </a:r>
          </a:p>
          <a:p>
            <a:endParaRPr lang="en-US" dirty="0"/>
          </a:p>
          <a:p>
            <a:endParaRPr lang="en-US" dirty="0"/>
          </a:p>
        </p:txBody>
      </p:sp>
    </p:spTree>
    <p:extLst>
      <p:ext uri="{BB962C8B-B14F-4D97-AF65-F5344CB8AC3E}">
        <p14:creationId xmlns:p14="http://schemas.microsoft.com/office/powerpoint/2010/main" val="16057183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78040A-96F6-430C-AC31-E2C8D13F1B2A}"/>
              </a:ext>
            </a:extLst>
          </p:cNvPr>
          <p:cNvSpPr>
            <a:spLocks noGrp="1"/>
          </p:cNvSpPr>
          <p:nvPr>
            <p:ph type="body" idx="1"/>
          </p:nvPr>
        </p:nvSpPr>
        <p:spPr/>
        <p:txBody>
          <a:bodyPr/>
          <a:lstStyle/>
          <a:p>
            <a:r>
              <a:rPr lang="en-US" dirty="0"/>
              <a:t>Every time the switch on board is changed, this function is called. In this case, the switch state is read and lights are set using the same function D0Entry callback used.</a:t>
            </a:r>
          </a:p>
          <a:p>
            <a:endParaRPr lang="en-US" dirty="0"/>
          </a:p>
        </p:txBody>
      </p:sp>
    </p:spTree>
    <p:extLst>
      <p:ext uri="{BB962C8B-B14F-4D97-AF65-F5344CB8AC3E}">
        <p14:creationId xmlns:p14="http://schemas.microsoft.com/office/powerpoint/2010/main" val="38648483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78040A-96F6-430C-AC31-E2C8D13F1B2A}"/>
              </a:ext>
            </a:extLst>
          </p:cNvPr>
          <p:cNvSpPr>
            <a:spLocks noGrp="1"/>
          </p:cNvSpPr>
          <p:nvPr>
            <p:ph type="body" idx="1"/>
          </p:nvPr>
        </p:nvSpPr>
        <p:spPr/>
        <p:txBody>
          <a:bodyPr/>
          <a:lstStyle/>
          <a:p>
            <a:r>
              <a:rPr lang="en-US" dirty="0"/>
              <a:t>This is the last function in the driver. It does the actual work of reading the switch and setting the lights.</a:t>
            </a:r>
          </a:p>
          <a:p>
            <a:r>
              <a:rPr lang="en-US" dirty="0"/>
              <a:t>Note that it uses </a:t>
            </a:r>
            <a:r>
              <a:rPr lang="en-US" dirty="0" err="1"/>
              <a:t>DefaultTarget’s</a:t>
            </a:r>
            <a:r>
              <a:rPr lang="en-US" dirty="0"/>
              <a:t> Methods to send </a:t>
            </a:r>
            <a:r>
              <a:rPr lang="en-US"/>
              <a:t>IOCTLs synchronously.</a:t>
            </a:r>
            <a:endParaRPr lang="en-US" dirty="0"/>
          </a:p>
          <a:p>
            <a:endParaRPr lang="en-US" dirty="0"/>
          </a:p>
          <a:p>
            <a:r>
              <a:rPr lang="en-US" dirty="0"/>
              <a:t>We have accomplished the goal of writing only high-level code.</a:t>
            </a:r>
          </a:p>
          <a:p>
            <a:endParaRPr lang="en-US" dirty="0"/>
          </a:p>
        </p:txBody>
      </p:sp>
    </p:spTree>
    <p:extLst>
      <p:ext uri="{BB962C8B-B14F-4D97-AF65-F5344CB8AC3E}">
        <p14:creationId xmlns:p14="http://schemas.microsoft.com/office/powerpoint/2010/main" val="804295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This is another way to write the same driver. In this case, the driver opens the function driver as a remote target using the Device Interface the function driver has exposed.</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34</a:t>
            </a:fld>
            <a:endParaRPr lang="zh-TW" altLang="en-US"/>
          </a:p>
        </p:txBody>
      </p:sp>
    </p:spTree>
    <p:extLst>
      <p:ext uri="{BB962C8B-B14F-4D97-AF65-F5344CB8AC3E}">
        <p14:creationId xmlns:p14="http://schemas.microsoft.com/office/powerpoint/2010/main" val="25706772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78040A-96F6-430C-AC31-E2C8D13F1B2A}"/>
              </a:ext>
            </a:extLst>
          </p:cNvPr>
          <p:cNvSpPr>
            <a:spLocks noGrp="1"/>
          </p:cNvSpPr>
          <p:nvPr>
            <p:ph type="body" idx="1"/>
          </p:nvPr>
        </p:nvSpPr>
        <p:spPr/>
        <p:txBody>
          <a:bodyPr/>
          <a:lstStyle/>
          <a:p>
            <a:r>
              <a:rPr lang="en-US" dirty="0"/>
              <a:t>Here the driver uses DMF_DeviceInterfaceTarget instead of </a:t>
            </a:r>
            <a:r>
              <a:rPr lang="en-US" dirty="0" err="1"/>
              <a:t>DMF_DefaultTarget</a:t>
            </a:r>
            <a:r>
              <a:rPr lang="en-US" dirty="0"/>
              <a:t>. The GUID of the remote target is supplied.</a:t>
            </a:r>
          </a:p>
          <a:p>
            <a:r>
              <a:rPr lang="en-US" dirty="0"/>
              <a:t>Note how this driver registers for </a:t>
            </a:r>
            <a:r>
              <a:rPr lang="en-US" dirty="0" err="1"/>
              <a:t>SwtichBar_OnDeviceArrivalNotification</a:t>
            </a:r>
            <a:r>
              <a:rPr lang="en-US" dirty="0"/>
              <a:t> so that it knows when the remote target is available.</a:t>
            </a:r>
          </a:p>
          <a:p>
            <a:r>
              <a:rPr lang="en-US" dirty="0"/>
              <a:t>Like the previous driver, this driver also registers for notifications when the switch is changed using an IOCTL.</a:t>
            </a:r>
          </a:p>
          <a:p>
            <a:endParaRPr lang="en-US" dirty="0"/>
          </a:p>
          <a:p>
            <a:endParaRPr lang="en-US" dirty="0"/>
          </a:p>
        </p:txBody>
      </p:sp>
    </p:spTree>
    <p:extLst>
      <p:ext uri="{BB962C8B-B14F-4D97-AF65-F5344CB8AC3E}">
        <p14:creationId xmlns:p14="http://schemas.microsoft.com/office/powerpoint/2010/main" val="428137994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This is the Module Tree created by DMF Core for SwitchBar2.</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36</a:t>
            </a:fld>
            <a:endParaRPr lang="zh-TW" altLang="en-US"/>
          </a:p>
        </p:txBody>
      </p:sp>
    </p:spTree>
    <p:extLst>
      <p:ext uri="{BB962C8B-B14F-4D97-AF65-F5344CB8AC3E}">
        <p14:creationId xmlns:p14="http://schemas.microsoft.com/office/powerpoint/2010/main" val="355997612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78040A-96F6-430C-AC31-E2C8D13F1B2A}"/>
              </a:ext>
            </a:extLst>
          </p:cNvPr>
          <p:cNvSpPr>
            <a:spLocks noGrp="1"/>
          </p:cNvSpPr>
          <p:nvPr>
            <p:ph type="body" idx="1"/>
          </p:nvPr>
        </p:nvSpPr>
        <p:spPr/>
        <p:txBody>
          <a:bodyPr/>
          <a:lstStyle/>
          <a:p>
            <a:r>
              <a:rPr lang="en-US" dirty="0"/>
              <a:t>This is the code that executes when the remote target appears. Like the previous driver, this driver calls the function that reads the switch and sets the lights.</a:t>
            </a:r>
          </a:p>
          <a:p>
            <a:endParaRPr lang="en-US" dirty="0"/>
          </a:p>
          <a:p>
            <a:endParaRPr lang="en-US" dirty="0"/>
          </a:p>
        </p:txBody>
      </p:sp>
    </p:spTree>
    <p:extLst>
      <p:ext uri="{BB962C8B-B14F-4D97-AF65-F5344CB8AC3E}">
        <p14:creationId xmlns:p14="http://schemas.microsoft.com/office/powerpoint/2010/main" val="174864536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seen two drivers that talk to the function driver. We have also made a Module called DMF_OsrFx2. This Module is a complete function driver. Sample 3 is the DMF version of the original function driver.</a:t>
            </a:r>
          </a:p>
          <a:p>
            <a:r>
              <a:rPr lang="en-US" dirty="0"/>
              <a:t>You may ask, “Sam, what is the purpose of making this driver a Module? Why would I ever reuse this code?” Well, nothing is lost writing the driver as a Module. But when it is a Module it can be easily reused.</a:t>
            </a:r>
          </a:p>
          <a:p>
            <a:r>
              <a:rPr lang="en-US" dirty="0"/>
              <a:t>In this case, the driver calls back into the client whenever the switch is changed. In sample 3, the driver completes the pending IOCTL, just as the original sample did.</a:t>
            </a:r>
          </a:p>
          <a:p>
            <a:endParaRPr lang="en-US" dirty="0"/>
          </a:p>
          <a:p>
            <a:r>
              <a:rPr lang="en-US" dirty="0"/>
              <a:t>I struggled to find something legitimate to do in order to make a another sample that uses the same DMF_OsrFx2 Module. I happened to be looking at samples and found the “</a:t>
            </a:r>
            <a:r>
              <a:rPr lang="en-US" dirty="0" err="1"/>
              <a:t>kmdf_enumerswitches</a:t>
            </a:r>
            <a:r>
              <a:rPr lang="en-US" dirty="0"/>
              <a:t> sample”. It happens to use the same code in the function driver!</a:t>
            </a:r>
          </a:p>
          <a:p>
            <a:r>
              <a:rPr lang="en-US" dirty="0"/>
              <a:t>That sample reads the switches every time they are changed and creates a PDO for every switch that is set. It so happens we already have a DMF_Pdo Module that creates and destroys PDOs. </a:t>
            </a:r>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38</a:t>
            </a:fld>
            <a:endParaRPr lang="zh-TW" altLang="en-US"/>
          </a:p>
        </p:txBody>
      </p:sp>
    </p:spTree>
    <p:extLst>
      <p:ext uri="{BB962C8B-B14F-4D97-AF65-F5344CB8AC3E}">
        <p14:creationId xmlns:p14="http://schemas.microsoft.com/office/powerpoint/2010/main" val="139022352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78040A-96F6-430C-AC31-E2C8D13F1B2A}"/>
              </a:ext>
            </a:extLst>
          </p:cNvPr>
          <p:cNvSpPr>
            <a:spLocks noGrp="1"/>
          </p:cNvSpPr>
          <p:nvPr>
            <p:ph type="body" idx="1"/>
          </p:nvPr>
        </p:nvSpPr>
        <p:spPr/>
        <p:txBody>
          <a:bodyPr/>
          <a:lstStyle/>
          <a:p>
            <a:r>
              <a:rPr lang="en-US" dirty="0"/>
              <a:t>In this case, the Client driver uses 3 Modules:</a:t>
            </a:r>
          </a:p>
          <a:p>
            <a:endParaRPr lang="en-US" dirty="0"/>
          </a:p>
          <a:p>
            <a:r>
              <a:rPr lang="en-US" dirty="0"/>
              <a:t>OsrFx2 to get the state of the switches.</a:t>
            </a:r>
          </a:p>
          <a:p>
            <a:endParaRPr lang="en-US" dirty="0"/>
          </a:p>
          <a:p>
            <a:r>
              <a:rPr lang="en-US" dirty="0" err="1"/>
              <a:t>Pdo</a:t>
            </a:r>
            <a:r>
              <a:rPr lang="en-US" dirty="0"/>
              <a:t> to create and destroy PDOs.</a:t>
            </a:r>
          </a:p>
          <a:p>
            <a:endParaRPr lang="en-US" dirty="0"/>
          </a:p>
          <a:p>
            <a:r>
              <a:rPr lang="en-US" dirty="0"/>
              <a:t>QueuedWorkItem so that PDOs can be created at PASSIVE_LEVEL.</a:t>
            </a:r>
          </a:p>
          <a:p>
            <a:endParaRPr lang="en-US" dirty="0"/>
          </a:p>
          <a:p>
            <a:r>
              <a:rPr lang="en-US" dirty="0"/>
              <a:t>Note how the Module handles are stored in the device context.</a:t>
            </a:r>
          </a:p>
          <a:p>
            <a:endParaRPr lang="en-US" dirty="0"/>
          </a:p>
          <a:p>
            <a:endParaRPr lang="en-US" dirty="0"/>
          </a:p>
        </p:txBody>
      </p:sp>
    </p:spTree>
    <p:extLst>
      <p:ext uri="{BB962C8B-B14F-4D97-AF65-F5344CB8AC3E}">
        <p14:creationId xmlns:p14="http://schemas.microsoft.com/office/powerpoint/2010/main" val="395050709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78040A-96F6-430C-AC31-E2C8D13F1B2A}"/>
              </a:ext>
            </a:extLst>
          </p:cNvPr>
          <p:cNvSpPr>
            <a:spLocks noGrp="1"/>
          </p:cNvSpPr>
          <p:nvPr>
            <p:ph type="body" idx="1"/>
          </p:nvPr>
        </p:nvSpPr>
        <p:spPr/>
        <p:txBody>
          <a:bodyPr/>
          <a:lstStyle/>
          <a:p>
            <a:r>
              <a:rPr lang="en-US" dirty="0"/>
              <a:t>This is the function that is called when the switches are changed. We need to create and destroy PDOs which can only be done at PASSIVE_LEVEL.</a:t>
            </a:r>
          </a:p>
          <a:p>
            <a:r>
              <a:rPr lang="en-US" dirty="0"/>
              <a:t>In this case the funciton enqueues a workitem passing the received switch state that was returned by the hardware.</a:t>
            </a:r>
          </a:p>
          <a:p>
            <a:r>
              <a:rPr lang="en-US" dirty="0"/>
              <a:t>The callback function will receive that data.</a:t>
            </a:r>
          </a:p>
          <a:p>
            <a:endParaRPr lang="en-US" dirty="0"/>
          </a:p>
          <a:p>
            <a:endParaRPr lang="en-US" dirty="0"/>
          </a:p>
        </p:txBody>
      </p:sp>
    </p:spTree>
    <p:extLst>
      <p:ext uri="{BB962C8B-B14F-4D97-AF65-F5344CB8AC3E}">
        <p14:creationId xmlns:p14="http://schemas.microsoft.com/office/powerpoint/2010/main" val="23040748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4800" dirty="0"/>
              <a:t>In this session, I will explain DMF and the goals it achieves. </a:t>
            </a:r>
          </a:p>
          <a:p>
            <a:endParaRPr lang="en-US" sz="4800" dirty="0"/>
          </a:p>
          <a:p>
            <a:r>
              <a:rPr lang="en-US" sz="4800" dirty="0"/>
              <a:t>I will discuss the traditional driver model and how it can be improved. Then, in the quest to improve driver writing practices, I will introduce the DMFMODULE and DMF Core.</a:t>
            </a:r>
          </a:p>
          <a:p>
            <a:endParaRPr lang="en-US" sz="4800" dirty="0"/>
          </a:p>
          <a:p>
            <a:r>
              <a:rPr lang="en-US" sz="4800" dirty="0"/>
              <a:t>Next, I will discuss some of the Modules released with DMF. </a:t>
            </a:r>
          </a:p>
          <a:p>
            <a:endParaRPr lang="en-US" sz="4800" dirty="0"/>
          </a:p>
          <a:p>
            <a:r>
              <a:rPr lang="en-US" sz="4800" dirty="0"/>
              <a:t>I will discuss how to use DMF in drivers and show sample source code.</a:t>
            </a:r>
          </a:p>
          <a:p>
            <a:endParaRPr lang="en-US" sz="4800" dirty="0"/>
          </a:p>
          <a:p>
            <a:r>
              <a:rPr lang="en-US" sz="4800" dirty="0"/>
              <a:t>I will discuss our plans with DMF going forward and show you where you can get DMF.</a:t>
            </a:r>
          </a:p>
          <a:p>
            <a:endParaRPr lang="en-US" sz="4800" dirty="0"/>
          </a:p>
          <a:p>
            <a:r>
              <a:rPr lang="en-US" sz="4800" dirty="0"/>
              <a:t>Everything I talk about today, including DMF itself, the Modules, and sample code are all available as source on Git hub and you can download it now.</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4</a:t>
            </a:fld>
            <a:endParaRPr lang="zh-TW" altLang="en-US"/>
          </a:p>
        </p:txBody>
      </p:sp>
    </p:spTree>
    <p:extLst>
      <p:ext uri="{BB962C8B-B14F-4D97-AF65-F5344CB8AC3E}">
        <p14:creationId xmlns:p14="http://schemas.microsoft.com/office/powerpoint/2010/main" val="105443104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78040A-96F6-430C-AC31-E2C8D13F1B2A}"/>
              </a:ext>
            </a:extLst>
          </p:cNvPr>
          <p:cNvSpPr>
            <a:spLocks noGrp="1"/>
          </p:cNvSpPr>
          <p:nvPr>
            <p:ph type="body" idx="1"/>
          </p:nvPr>
        </p:nvSpPr>
        <p:spPr/>
        <p:txBody>
          <a:bodyPr/>
          <a:lstStyle/>
          <a:p>
            <a:r>
              <a:rPr lang="en-US" dirty="0"/>
              <a:t>Finally, the workitem callback function executes. The switch state read when this call was enqueued is passed in. The function then creates and/or destroys PDOs based on the state of each bit. </a:t>
            </a:r>
            <a:r>
              <a:rPr lang="en-US" dirty="0" err="1"/>
              <a:t>Pdo</a:t>
            </a:r>
            <a:r>
              <a:rPr lang="en-US" dirty="0"/>
              <a:t> does all the work of actually creating the PDO using a single line of code from the Client driver.</a:t>
            </a:r>
          </a:p>
          <a:p>
            <a:endParaRPr lang="en-US" dirty="0"/>
          </a:p>
          <a:p>
            <a:endParaRPr lang="en-US" dirty="0"/>
          </a:p>
        </p:txBody>
      </p:sp>
    </p:spTree>
    <p:extLst>
      <p:ext uri="{BB962C8B-B14F-4D97-AF65-F5344CB8AC3E}">
        <p14:creationId xmlns:p14="http://schemas.microsoft.com/office/powerpoint/2010/main" val="23575216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42</a:t>
            </a:fld>
            <a:endParaRPr lang="zh-TW" altLang="en-US"/>
          </a:p>
        </p:txBody>
      </p:sp>
    </p:spTree>
    <p:extLst>
      <p:ext uri="{BB962C8B-B14F-4D97-AF65-F5344CB8AC3E}">
        <p14:creationId xmlns:p14="http://schemas.microsoft.com/office/powerpoint/2010/main" val="255993675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43</a:t>
            </a:fld>
            <a:endParaRPr lang="zh-TW" altLang="en-US"/>
          </a:p>
        </p:txBody>
      </p:sp>
    </p:spTree>
    <p:extLst>
      <p:ext uri="{BB962C8B-B14F-4D97-AF65-F5344CB8AC3E}">
        <p14:creationId xmlns:p14="http://schemas.microsoft.com/office/powerpoint/2010/main" val="29701269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44</a:t>
            </a:fld>
            <a:endParaRPr lang="zh-TW" altLang="en-US"/>
          </a:p>
        </p:txBody>
      </p:sp>
    </p:spTree>
    <p:extLst>
      <p:ext uri="{BB962C8B-B14F-4D97-AF65-F5344CB8AC3E}">
        <p14:creationId xmlns:p14="http://schemas.microsoft.com/office/powerpoint/2010/main" val="412299250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a good case can be made that DMF has accomplished the final goal. If you think that DMF can help you write better drivers more efficiently, look at the DMF Module and documentation on Git hub.</a:t>
            </a:r>
          </a:p>
          <a:p>
            <a:r>
              <a:rPr lang="en-US" dirty="0"/>
              <a:t>Look at the samples. Then, try to use a Module in a driver. Then, try to write a Module that your driver will use. Then, try to write a whole driver using Modules.</a:t>
            </a:r>
          </a:p>
          <a:p>
            <a:endParaRPr lang="en-US" dirty="0"/>
          </a:p>
          <a:p>
            <a:r>
              <a:rPr lang="en-US" dirty="0"/>
              <a:t>Thank you so much for your time. Pankaj and I will be available at “Ask the Experts” if you have questions.</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47</a:t>
            </a:fld>
            <a:endParaRPr lang="zh-TW" altLang="en-US"/>
          </a:p>
        </p:txBody>
      </p:sp>
    </p:spTree>
    <p:extLst>
      <p:ext uri="{BB962C8B-B14F-4D97-AF65-F5344CB8AC3E}">
        <p14:creationId xmlns:p14="http://schemas.microsoft.com/office/powerpoint/2010/main" val="168992451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48</a:t>
            </a:fld>
            <a:endParaRPr lang="zh-TW" altLang="en-US"/>
          </a:p>
        </p:txBody>
      </p:sp>
    </p:spTree>
    <p:extLst>
      <p:ext uri="{BB962C8B-B14F-4D97-AF65-F5344CB8AC3E}">
        <p14:creationId xmlns:p14="http://schemas.microsoft.com/office/powerpoint/2010/main" val="164390509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49</a:t>
            </a:fld>
            <a:endParaRPr lang="zh-TW" altLang="en-US"/>
          </a:p>
        </p:txBody>
      </p:sp>
    </p:spTree>
    <p:extLst>
      <p:ext uri="{BB962C8B-B14F-4D97-AF65-F5344CB8AC3E}">
        <p14:creationId xmlns:p14="http://schemas.microsoft.com/office/powerpoint/2010/main" val="217191889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50</a:t>
            </a:fld>
            <a:endParaRPr lang="zh-TW" altLang="en-US"/>
          </a:p>
        </p:txBody>
      </p:sp>
    </p:spTree>
    <p:extLst>
      <p:ext uri="{BB962C8B-B14F-4D97-AF65-F5344CB8AC3E}">
        <p14:creationId xmlns:p14="http://schemas.microsoft.com/office/powerpoint/2010/main" val="691255010"/>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51</a:t>
            </a:fld>
            <a:endParaRPr lang="zh-TW" altLang="en-US"/>
          </a:p>
        </p:txBody>
      </p:sp>
    </p:spTree>
    <p:extLst>
      <p:ext uri="{BB962C8B-B14F-4D97-AF65-F5344CB8AC3E}">
        <p14:creationId xmlns:p14="http://schemas.microsoft.com/office/powerpoint/2010/main" val="97071043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52</a:t>
            </a:fld>
            <a:endParaRPr lang="zh-TW" altLang="en-US"/>
          </a:p>
        </p:txBody>
      </p:sp>
    </p:spTree>
    <p:extLst>
      <p:ext uri="{BB962C8B-B14F-4D97-AF65-F5344CB8AC3E}">
        <p14:creationId xmlns:p14="http://schemas.microsoft.com/office/powerpoint/2010/main" val="17324278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DMF is a framework that makes it easier to write better drivers.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Dmf drivers are Wdf drivers. Programmers use WDF and DMF together.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The goals of DMF are: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1. Help driver programmers write modular, layered code and re-use code without using “copy/paste/modify”.</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2. Help driver programmers properly architect drivers by eliminating improper dependencies and code paths.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3. Make it easier for driver programmers to think using high-level constructs and to create their own high-level constructs which others can re-use.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4. Finally, the main goal is to make driver programming easier, faster, cheaper and more satisfying.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TW" dirty="0"/>
              <a:t>If we achieve those goals, then programmers spend more time thinking, writing and debugging </a:t>
            </a:r>
            <a:r>
              <a:rPr lang="en-US" altLang="zh-TW" b="1" u="sng" dirty="0"/>
              <a:t>new code that accomplishes their specific requirements</a:t>
            </a:r>
            <a:r>
              <a:rPr lang="en-US" altLang="zh-TW" dirty="0"/>
              <a:t> and less time writing code that has been written many times before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TW"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5</a:t>
            </a:fld>
            <a:endParaRPr lang="zh-TW" altLang="en-US"/>
          </a:p>
        </p:txBody>
      </p:sp>
    </p:spTree>
    <p:extLst>
      <p:ext uri="{BB962C8B-B14F-4D97-AF65-F5344CB8AC3E}">
        <p14:creationId xmlns:p14="http://schemas.microsoft.com/office/powerpoint/2010/main" val="1482705184"/>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53</a:t>
            </a:fld>
            <a:endParaRPr lang="zh-TW" altLang="en-US"/>
          </a:p>
        </p:txBody>
      </p:sp>
    </p:spTree>
    <p:extLst>
      <p:ext uri="{BB962C8B-B14F-4D97-AF65-F5344CB8AC3E}">
        <p14:creationId xmlns:p14="http://schemas.microsoft.com/office/powerpoint/2010/main" val="34722353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54</a:t>
            </a:fld>
            <a:endParaRPr lang="zh-TW" altLang="en-US"/>
          </a:p>
        </p:txBody>
      </p:sp>
    </p:spTree>
    <p:extLst>
      <p:ext uri="{BB962C8B-B14F-4D97-AF65-F5344CB8AC3E}">
        <p14:creationId xmlns:p14="http://schemas.microsoft.com/office/powerpoint/2010/main" val="222362242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55</a:t>
            </a:fld>
            <a:endParaRPr lang="zh-TW" altLang="en-US"/>
          </a:p>
        </p:txBody>
      </p:sp>
    </p:spTree>
    <p:extLst>
      <p:ext uri="{BB962C8B-B14F-4D97-AF65-F5344CB8AC3E}">
        <p14:creationId xmlns:p14="http://schemas.microsoft.com/office/powerpoint/2010/main" val="372750399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56</a:t>
            </a:fld>
            <a:endParaRPr lang="zh-TW" altLang="en-US"/>
          </a:p>
        </p:txBody>
      </p:sp>
    </p:spTree>
    <p:extLst>
      <p:ext uri="{BB962C8B-B14F-4D97-AF65-F5344CB8AC3E}">
        <p14:creationId xmlns:p14="http://schemas.microsoft.com/office/powerpoint/2010/main" val="222391887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57</a:t>
            </a:fld>
            <a:endParaRPr lang="zh-TW" altLang="en-US"/>
          </a:p>
        </p:txBody>
      </p:sp>
    </p:spTree>
    <p:extLst>
      <p:ext uri="{BB962C8B-B14F-4D97-AF65-F5344CB8AC3E}">
        <p14:creationId xmlns:p14="http://schemas.microsoft.com/office/powerpoint/2010/main" val="3031632963"/>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58</a:t>
            </a:fld>
            <a:endParaRPr lang="zh-TW" altLang="en-US"/>
          </a:p>
        </p:txBody>
      </p:sp>
    </p:spTree>
    <p:extLst>
      <p:ext uri="{BB962C8B-B14F-4D97-AF65-F5344CB8AC3E}">
        <p14:creationId xmlns:p14="http://schemas.microsoft.com/office/powerpoint/2010/main" val="1229778933"/>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59</a:t>
            </a:fld>
            <a:endParaRPr lang="zh-TW" altLang="en-US"/>
          </a:p>
        </p:txBody>
      </p:sp>
    </p:spTree>
    <p:extLst>
      <p:ext uri="{BB962C8B-B14F-4D97-AF65-F5344CB8AC3E}">
        <p14:creationId xmlns:p14="http://schemas.microsoft.com/office/powerpoint/2010/main" val="23266667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60</a:t>
            </a:fld>
            <a:endParaRPr lang="zh-TW" altLang="en-US"/>
          </a:p>
        </p:txBody>
      </p:sp>
    </p:spTree>
    <p:extLst>
      <p:ext uri="{BB962C8B-B14F-4D97-AF65-F5344CB8AC3E}">
        <p14:creationId xmlns:p14="http://schemas.microsoft.com/office/powerpoint/2010/main" val="4289101313"/>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61</a:t>
            </a:fld>
            <a:endParaRPr lang="zh-TW" altLang="en-US"/>
          </a:p>
        </p:txBody>
      </p:sp>
    </p:spTree>
    <p:extLst>
      <p:ext uri="{BB962C8B-B14F-4D97-AF65-F5344CB8AC3E}">
        <p14:creationId xmlns:p14="http://schemas.microsoft.com/office/powerpoint/2010/main" val="243841184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62</a:t>
            </a:fld>
            <a:endParaRPr lang="zh-TW" altLang="en-US"/>
          </a:p>
        </p:txBody>
      </p:sp>
    </p:spTree>
    <p:extLst>
      <p:ext uri="{BB962C8B-B14F-4D97-AF65-F5344CB8AC3E}">
        <p14:creationId xmlns:p14="http://schemas.microsoft.com/office/powerpoint/2010/main" val="2458570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3653A394-21B6-4B62-A7C8-43AC6F29C10A}"/>
              </a:ext>
            </a:extLst>
          </p:cNvPr>
          <p:cNvSpPr>
            <a:spLocks noGrp="1"/>
          </p:cNvSpPr>
          <p:nvPr>
            <p:ph type="body" idx="1"/>
          </p:nvPr>
        </p:nvSpPr>
        <p:spPr/>
        <p:txBody>
          <a:bodyPr/>
          <a:lstStyle/>
          <a:p>
            <a:r>
              <a:rPr lang="en-US" dirty="0"/>
              <a:t>Here is the traditional driver model we are all familiar with. </a:t>
            </a:r>
          </a:p>
          <a:p>
            <a:endParaRPr lang="en-US" dirty="0"/>
          </a:p>
          <a:p>
            <a:r>
              <a:rPr lang="en-US" dirty="0"/>
              <a:t>WDF calls into the driver via callbacks. </a:t>
            </a:r>
          </a:p>
          <a:p>
            <a:endParaRPr lang="en-US" dirty="0"/>
          </a:p>
          <a:p>
            <a:r>
              <a:rPr lang="en-US" dirty="0"/>
              <a:t>The driver then calls into modules passing the Device Context. </a:t>
            </a:r>
          </a:p>
          <a:p>
            <a:endParaRPr lang="en-US" dirty="0"/>
          </a:p>
          <a:p>
            <a:r>
              <a:rPr lang="en-US" dirty="0"/>
              <a:t>The biggest problem with this model is that each Module is not self contained. For example, Button may be dependent on FIFO and ACPI. Thus, if we want to reuse Button, we need to copy code from three modules. </a:t>
            </a:r>
          </a:p>
          <a:p>
            <a:endParaRPr lang="en-US" dirty="0"/>
          </a:p>
          <a:p>
            <a:r>
              <a:rPr lang="en-US" dirty="0"/>
              <a:t>Another issue is that from this diagram, we can guess which modules communicate with each other. But we don’t know for sure. </a:t>
            </a:r>
          </a:p>
          <a:p>
            <a:endParaRPr lang="en-US" dirty="0"/>
          </a:p>
          <a:p>
            <a:r>
              <a:rPr lang="en-US" dirty="0"/>
              <a:t>Finally, one of the biggest problems is that the modules do not handle WDF callbacks directly. </a:t>
            </a:r>
          </a:p>
          <a:p>
            <a:endParaRPr lang="en-US" dirty="0"/>
          </a:p>
          <a:p>
            <a:r>
              <a:rPr lang="en-US" dirty="0"/>
              <a:t>They rely on the Client driver to send them messages. These issues make the code in this driver difficult to re-use and affects the efficiency of teams that write device drivers.</a:t>
            </a:r>
          </a:p>
          <a:p>
            <a:endParaRPr lang="en-US" dirty="0"/>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63</a:t>
            </a:fld>
            <a:endParaRPr lang="zh-TW" altLang="en-US"/>
          </a:p>
        </p:txBody>
      </p:sp>
    </p:spTree>
    <p:extLst>
      <p:ext uri="{BB962C8B-B14F-4D97-AF65-F5344CB8AC3E}">
        <p14:creationId xmlns:p14="http://schemas.microsoft.com/office/powerpoint/2010/main" val="34527935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64</a:t>
            </a:fld>
            <a:endParaRPr lang="zh-TW" altLang="en-US"/>
          </a:p>
        </p:txBody>
      </p:sp>
    </p:spTree>
    <p:extLst>
      <p:ext uri="{BB962C8B-B14F-4D97-AF65-F5344CB8AC3E}">
        <p14:creationId xmlns:p14="http://schemas.microsoft.com/office/powerpoint/2010/main" val="2108068157"/>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65</a:t>
            </a:fld>
            <a:endParaRPr lang="zh-TW" altLang="en-US"/>
          </a:p>
        </p:txBody>
      </p:sp>
    </p:spTree>
    <p:extLst>
      <p:ext uri="{BB962C8B-B14F-4D97-AF65-F5344CB8AC3E}">
        <p14:creationId xmlns:p14="http://schemas.microsoft.com/office/powerpoint/2010/main" val="330049113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66</a:t>
            </a:fld>
            <a:endParaRPr lang="zh-TW" altLang="en-US"/>
          </a:p>
        </p:txBody>
      </p:sp>
    </p:spTree>
    <p:extLst>
      <p:ext uri="{BB962C8B-B14F-4D97-AF65-F5344CB8AC3E}">
        <p14:creationId xmlns:p14="http://schemas.microsoft.com/office/powerpoint/2010/main" val="391301365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67</a:t>
            </a:fld>
            <a:endParaRPr lang="zh-TW" altLang="en-US"/>
          </a:p>
        </p:txBody>
      </p:sp>
    </p:spTree>
    <p:extLst>
      <p:ext uri="{BB962C8B-B14F-4D97-AF65-F5344CB8AC3E}">
        <p14:creationId xmlns:p14="http://schemas.microsoft.com/office/powerpoint/2010/main" val="175464350"/>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68</a:t>
            </a:fld>
            <a:endParaRPr lang="zh-TW" altLang="en-US"/>
          </a:p>
        </p:txBody>
      </p:sp>
    </p:spTree>
    <p:extLst>
      <p:ext uri="{BB962C8B-B14F-4D97-AF65-F5344CB8AC3E}">
        <p14:creationId xmlns:p14="http://schemas.microsoft.com/office/powerpoint/2010/main" val="10925746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69</a:t>
            </a:fld>
            <a:endParaRPr lang="zh-TW" altLang="en-US"/>
          </a:p>
        </p:txBody>
      </p:sp>
    </p:spTree>
    <p:extLst>
      <p:ext uri="{BB962C8B-B14F-4D97-AF65-F5344CB8AC3E}">
        <p14:creationId xmlns:p14="http://schemas.microsoft.com/office/powerpoint/2010/main" val="4075213272"/>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70</a:t>
            </a:fld>
            <a:endParaRPr lang="zh-TW" altLang="en-US"/>
          </a:p>
        </p:txBody>
      </p:sp>
    </p:spTree>
    <p:extLst>
      <p:ext uri="{BB962C8B-B14F-4D97-AF65-F5344CB8AC3E}">
        <p14:creationId xmlns:p14="http://schemas.microsoft.com/office/powerpoint/2010/main" val="211135672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71</a:t>
            </a:fld>
            <a:endParaRPr lang="zh-TW" altLang="en-US"/>
          </a:p>
        </p:txBody>
      </p:sp>
    </p:spTree>
    <p:extLst>
      <p:ext uri="{BB962C8B-B14F-4D97-AF65-F5344CB8AC3E}">
        <p14:creationId xmlns:p14="http://schemas.microsoft.com/office/powerpoint/2010/main" val="1933647473"/>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72</a:t>
            </a:fld>
            <a:endParaRPr lang="zh-TW" altLang="en-US"/>
          </a:p>
        </p:txBody>
      </p:sp>
    </p:spTree>
    <p:extLst>
      <p:ext uri="{BB962C8B-B14F-4D97-AF65-F5344CB8AC3E}">
        <p14:creationId xmlns:p14="http://schemas.microsoft.com/office/powerpoint/2010/main" val="566841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9CCD7203-193A-4C94-9E8F-1EE131B36009}"/>
              </a:ext>
            </a:extLst>
          </p:cNvPr>
          <p:cNvSpPr>
            <a:spLocks noGrp="1"/>
          </p:cNvSpPr>
          <p:nvPr>
            <p:ph type="body" idx="1"/>
          </p:nvPr>
        </p:nvSpPr>
        <p:spPr/>
        <p:txBody>
          <a:bodyPr/>
          <a:lstStyle/>
          <a:p>
            <a:r>
              <a:rPr lang="en-US" dirty="0"/>
              <a:t>Many of the issues described in the previous diagram can be solved with C++ or other object-oriented programming methods. C++ helps by allowing us to modularize code but does not solve all the problems. </a:t>
            </a:r>
          </a:p>
          <a:p>
            <a:endParaRPr lang="en-US" dirty="0"/>
          </a:p>
          <a:p>
            <a:r>
              <a:rPr lang="en-US" dirty="0"/>
              <a:t>The objects are still not totally self-contained. The Client driver must still call the correct callback of each object when the Client driver receives callbacks. </a:t>
            </a:r>
          </a:p>
          <a:p>
            <a:endParaRPr lang="en-US" dirty="0"/>
          </a:p>
          <a:p>
            <a:r>
              <a:rPr lang="en-US" dirty="0"/>
              <a:t>While we are using an object-oriented language, we are not doing true object-oriented programming. </a:t>
            </a:r>
          </a:p>
          <a:p>
            <a:endParaRPr lang="en-US" dirty="0"/>
          </a:p>
          <a:p>
            <a:r>
              <a:rPr lang="en-US" dirty="0"/>
              <a:t>What if Button() does not need to be called at D0Entry() but a child object of Button needs to be called? </a:t>
            </a:r>
          </a:p>
          <a:p>
            <a:endParaRPr lang="en-US"/>
          </a:p>
          <a:p>
            <a:r>
              <a:rPr lang="en-US"/>
              <a:t>Using </a:t>
            </a:r>
            <a:r>
              <a:rPr lang="en-US" dirty="0"/>
              <a:t>the method on this slide, the Client driver needs to know what is happening inside each object…and then make sure that proper action is taken. We need a better solution.</a:t>
            </a:r>
          </a:p>
          <a:p>
            <a:endParaRPr lang="en-US" dirty="0"/>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73</a:t>
            </a:fld>
            <a:endParaRPr lang="zh-TW" altLang="en-US"/>
          </a:p>
        </p:txBody>
      </p:sp>
    </p:spTree>
    <p:extLst>
      <p:ext uri="{BB962C8B-B14F-4D97-AF65-F5344CB8AC3E}">
        <p14:creationId xmlns:p14="http://schemas.microsoft.com/office/powerpoint/2010/main" val="2938841078"/>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74</a:t>
            </a:fld>
            <a:endParaRPr lang="zh-TW" altLang="en-US"/>
          </a:p>
        </p:txBody>
      </p:sp>
    </p:spTree>
    <p:extLst>
      <p:ext uri="{BB962C8B-B14F-4D97-AF65-F5344CB8AC3E}">
        <p14:creationId xmlns:p14="http://schemas.microsoft.com/office/powerpoint/2010/main" val="115773146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75</a:t>
            </a:fld>
            <a:endParaRPr lang="zh-TW" altLang="en-US"/>
          </a:p>
        </p:txBody>
      </p:sp>
    </p:spTree>
    <p:extLst>
      <p:ext uri="{BB962C8B-B14F-4D97-AF65-F5344CB8AC3E}">
        <p14:creationId xmlns:p14="http://schemas.microsoft.com/office/powerpoint/2010/main" val="868187485"/>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76</a:t>
            </a:fld>
            <a:endParaRPr lang="zh-TW" altLang="en-US"/>
          </a:p>
        </p:txBody>
      </p:sp>
    </p:spTree>
    <p:extLst>
      <p:ext uri="{BB962C8B-B14F-4D97-AF65-F5344CB8AC3E}">
        <p14:creationId xmlns:p14="http://schemas.microsoft.com/office/powerpoint/2010/main" val="234018919"/>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77</a:t>
            </a:fld>
            <a:endParaRPr lang="zh-TW" altLang="en-US"/>
          </a:p>
        </p:txBody>
      </p:sp>
    </p:spTree>
    <p:extLst>
      <p:ext uri="{BB962C8B-B14F-4D97-AF65-F5344CB8AC3E}">
        <p14:creationId xmlns:p14="http://schemas.microsoft.com/office/powerpoint/2010/main" val="3322618372"/>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Classic DMF driver instantiates a Power Meter Module that has a Power Meter Chip Child Module. In turn, it uses the I2C Module.</a:t>
            </a:r>
          </a:p>
          <a:p>
            <a:endParaRPr lang="en-US" dirty="0"/>
          </a:p>
          <a:p>
            <a:r>
              <a:rPr lang="en-US" dirty="0"/>
              <a:t>The Power Meter service talks directly to Power Meter Module via IOCTLs. Power Meter Module converts IOCTLs into Power Meter Chip commands. Power Meter Chip sends the commands to I2C bus.</a:t>
            </a:r>
          </a:p>
          <a:p>
            <a:endParaRPr lang="en-US" dirty="0"/>
          </a:p>
          <a:p>
            <a:r>
              <a:rPr lang="en-US" dirty="0"/>
              <a:t>In this case, using DMF we have clean design with reusability. But we can do better.</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78</a:t>
            </a:fld>
            <a:endParaRPr lang="zh-TW" altLang="en-US"/>
          </a:p>
        </p:txBody>
      </p:sp>
    </p:spTree>
    <p:extLst>
      <p:ext uri="{BB962C8B-B14F-4D97-AF65-F5344CB8AC3E}">
        <p14:creationId xmlns:p14="http://schemas.microsoft.com/office/powerpoint/2010/main" val="3111929691"/>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Using Protocol-Transport Modules it is possible for the Client driver to select the Chip Vendor and the Bus the Chip resides on at run time. (Client driver reads the registry to determine what is installed.)</a:t>
            </a:r>
          </a:p>
          <a:p>
            <a:endParaRPr lang="en-US" dirty="0"/>
          </a:p>
          <a:p>
            <a:r>
              <a:rPr lang="en-US" dirty="0"/>
              <a:t>Then, the Client Driver instantiates a Power Meter Modules, a Power Meter Chip Vendor Module, and a Bus Module and binds the three Modules together.</a:t>
            </a:r>
          </a:p>
          <a:p>
            <a:endParaRPr lang="en-US" dirty="0"/>
          </a:p>
          <a:p>
            <a:r>
              <a:rPr lang="en-US" dirty="0"/>
              <a:t>The Power Meter Module can talk to any of the Power Meter Chip Vendor Modules via a predefined common interface that is supported by all Power Meter Chip Vendor Modules.</a:t>
            </a:r>
          </a:p>
          <a:p>
            <a:endParaRPr lang="en-US" dirty="0"/>
          </a:p>
          <a:p>
            <a:r>
              <a:rPr lang="en-US" dirty="0"/>
              <a:t>In the same way, it is possible for the Bus Modules to expose a common interface that reads/writes registers that any of the Chip Vendor Modules can use.</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79</a:t>
            </a:fld>
            <a:endParaRPr lang="zh-TW" altLang="en-US"/>
          </a:p>
        </p:txBody>
      </p:sp>
    </p:spTree>
    <p:extLst>
      <p:ext uri="{BB962C8B-B14F-4D97-AF65-F5344CB8AC3E}">
        <p14:creationId xmlns:p14="http://schemas.microsoft.com/office/powerpoint/2010/main" val="1714784915"/>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case, consider a scenario where a producer of transactions sends data to a load balancing driver.</a:t>
            </a:r>
          </a:p>
          <a:p>
            <a:endParaRPr lang="en-US" dirty="0"/>
          </a:p>
          <a:p>
            <a:r>
              <a:rPr lang="en-US" dirty="0"/>
              <a:t>The load balancing driver determines at run-time how many resources it has and creates a Child Module for each resource. Also, resources can come and go on-line during run-time.</a:t>
            </a:r>
          </a:p>
          <a:p>
            <a:endParaRPr lang="en-US" dirty="0"/>
          </a:p>
          <a:p>
            <a:r>
              <a:rPr lang="en-US" dirty="0"/>
              <a:t>Using Protocol-Transport Modules it possible for the Load Balance Module to dynamically create a Child Module for each instance.</a:t>
            </a:r>
          </a:p>
          <a:p>
            <a:endParaRPr lang="en-US" dirty="0"/>
          </a:p>
          <a:p>
            <a:r>
              <a:rPr lang="en-US" dirty="0"/>
              <a:t>There different ways in which this problem can be solved. Protocol-Transport Modules provide one way to do so.</a:t>
            </a:r>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80</a:t>
            </a:fld>
            <a:endParaRPr lang="zh-TW" altLang="en-US"/>
          </a:p>
        </p:txBody>
      </p:sp>
    </p:spTree>
    <p:extLst>
      <p:ext uri="{BB962C8B-B14F-4D97-AF65-F5344CB8AC3E}">
        <p14:creationId xmlns:p14="http://schemas.microsoft.com/office/powerpoint/2010/main" val="4267273441"/>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81</a:t>
            </a:fld>
            <a:endParaRPr lang="zh-TW" altLang="en-US"/>
          </a:p>
        </p:txBody>
      </p:sp>
    </p:spTree>
    <p:extLst>
      <p:ext uri="{BB962C8B-B14F-4D97-AF65-F5344CB8AC3E}">
        <p14:creationId xmlns:p14="http://schemas.microsoft.com/office/powerpoint/2010/main" val="149930727"/>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82</a:t>
            </a:fld>
            <a:endParaRPr lang="zh-TW" altLang="en-US"/>
          </a:p>
        </p:txBody>
      </p:sp>
    </p:spTree>
    <p:extLst>
      <p:ext uri="{BB962C8B-B14F-4D97-AF65-F5344CB8AC3E}">
        <p14:creationId xmlns:p14="http://schemas.microsoft.com/office/powerpoint/2010/main" val="32135978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3653A394-21B6-4B62-A7C8-43AC6F29C10A}"/>
              </a:ext>
            </a:extLst>
          </p:cNvPr>
          <p:cNvSpPr>
            <a:spLocks noGrp="1"/>
          </p:cNvSpPr>
          <p:nvPr>
            <p:ph type="body" idx="1"/>
          </p:nvPr>
        </p:nvSpPr>
        <p:spPr/>
        <p:txBody>
          <a:bodyPr/>
          <a:lstStyle/>
          <a:p>
            <a:r>
              <a:rPr lang="en-US" dirty="0"/>
              <a:t>What will help us is if somehow Button’s D0Entry() gets called directly by WDF without Client driver intervention. Not only that…children of Button that support D0Entry() must also called by WDF.</a:t>
            </a:r>
          </a:p>
          <a:p>
            <a:endParaRPr lang="en-US" dirty="0"/>
          </a:p>
          <a:p>
            <a:r>
              <a:rPr lang="en-US" dirty="0"/>
              <a:t>We have seen that using C++ itself is not a solution, but we have found a </a:t>
            </a:r>
            <a:r>
              <a:rPr lang="en-US" b="1" dirty="0"/>
              <a:t>huge clue</a:t>
            </a:r>
            <a:r>
              <a:rPr lang="en-US" dirty="0"/>
              <a:t> about how to proceed in our quest to write better drivers: The answer to our quest probably lies in a true object-oriented design.</a:t>
            </a:r>
          </a:p>
          <a:p>
            <a:endParaRPr lang="en-US" dirty="0"/>
          </a:p>
        </p:txBody>
      </p:sp>
    </p:spTree>
    <p:extLst>
      <p:ext uri="{BB962C8B-B14F-4D97-AF65-F5344CB8AC3E}">
        <p14:creationId xmlns:p14="http://schemas.microsoft.com/office/powerpoint/2010/main" val="24366539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84</a:t>
            </a:fld>
            <a:endParaRPr lang="zh-TW" altLang="en-US"/>
          </a:p>
        </p:txBody>
      </p:sp>
    </p:spTree>
    <p:extLst>
      <p:ext uri="{BB962C8B-B14F-4D97-AF65-F5344CB8AC3E}">
        <p14:creationId xmlns:p14="http://schemas.microsoft.com/office/powerpoint/2010/main" val="398805086"/>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85</a:t>
            </a:fld>
            <a:endParaRPr lang="zh-TW" altLang="en-US"/>
          </a:p>
        </p:txBody>
      </p:sp>
    </p:spTree>
    <p:extLst>
      <p:ext uri="{BB962C8B-B14F-4D97-AF65-F5344CB8AC3E}">
        <p14:creationId xmlns:p14="http://schemas.microsoft.com/office/powerpoint/2010/main" val="2825848724"/>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90</a:t>
            </a:fld>
            <a:endParaRPr lang="zh-TW" altLang="en-US"/>
          </a:p>
        </p:txBody>
      </p:sp>
    </p:spTree>
    <p:extLst>
      <p:ext uri="{BB962C8B-B14F-4D97-AF65-F5344CB8AC3E}">
        <p14:creationId xmlns:p14="http://schemas.microsoft.com/office/powerpoint/2010/main" val="4059375046"/>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94</a:t>
            </a:fld>
            <a:endParaRPr lang="zh-TW" altLang="en-US"/>
          </a:p>
        </p:txBody>
      </p:sp>
    </p:spTree>
    <p:extLst>
      <p:ext uri="{BB962C8B-B14F-4D97-AF65-F5344CB8AC3E}">
        <p14:creationId xmlns:p14="http://schemas.microsoft.com/office/powerpoint/2010/main" val="305810246"/>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95</a:t>
            </a:fld>
            <a:endParaRPr lang="zh-TW" altLang="en-US"/>
          </a:p>
        </p:txBody>
      </p:sp>
    </p:spTree>
    <p:extLst>
      <p:ext uri="{BB962C8B-B14F-4D97-AF65-F5344CB8AC3E}">
        <p14:creationId xmlns:p14="http://schemas.microsoft.com/office/powerpoint/2010/main" val="188447498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4800" dirty="0"/>
          </a:p>
          <a:p>
            <a:r>
              <a:rPr lang="en-US" sz="4800" dirty="0"/>
              <a:t>I will discuss how to use DMF in drivers and show sample source code.</a:t>
            </a:r>
          </a:p>
          <a:p>
            <a:endParaRPr lang="en-US" sz="4800" dirty="0"/>
          </a:p>
          <a:p>
            <a:r>
              <a:rPr lang="en-US" sz="4800" dirty="0"/>
              <a:t>I will discuss our plans with DMF going forward and show you where you can get DMF.</a:t>
            </a:r>
          </a:p>
          <a:p>
            <a:endParaRPr lang="en-US" sz="4800" dirty="0"/>
          </a:p>
          <a:p>
            <a:r>
              <a:rPr lang="en-US" sz="4800" dirty="0"/>
              <a:t>Everything I talk about today, including DMF itself, the Modules, and sample code are all available as source on Git hub and you can download it now.</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96</a:t>
            </a:fld>
            <a:endParaRPr lang="zh-TW" altLang="en-US"/>
          </a:p>
        </p:txBody>
      </p:sp>
    </p:spTree>
    <p:extLst>
      <p:ext uri="{BB962C8B-B14F-4D97-AF65-F5344CB8AC3E}">
        <p14:creationId xmlns:p14="http://schemas.microsoft.com/office/powerpoint/2010/main" val="2171955140"/>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97</a:t>
            </a:fld>
            <a:endParaRPr lang="zh-TW" altLang="en-US"/>
          </a:p>
        </p:txBody>
      </p:sp>
    </p:spTree>
    <p:extLst>
      <p:ext uri="{BB962C8B-B14F-4D97-AF65-F5344CB8AC3E}">
        <p14:creationId xmlns:p14="http://schemas.microsoft.com/office/powerpoint/2010/main" val="1889047412"/>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98</a:t>
            </a:fld>
            <a:endParaRPr lang="zh-TW" altLang="en-US"/>
          </a:p>
        </p:txBody>
      </p:sp>
    </p:spTree>
    <p:extLst>
      <p:ext uri="{BB962C8B-B14F-4D97-AF65-F5344CB8AC3E}">
        <p14:creationId xmlns:p14="http://schemas.microsoft.com/office/powerpoint/2010/main" val="3127962486"/>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think a good case can be made that DMF has accomplished the final goal. If you think that DMF can help you write better drivers more efficiently, look at the DMF Module and documentation on Git hub.</a:t>
            </a:r>
          </a:p>
          <a:p>
            <a:r>
              <a:rPr lang="en-US" dirty="0"/>
              <a:t>Look at the samples. Then, try to use a Module in a driver. Then, try to write a Module that your driver will use. Then, try to write a whole driver using Modules.</a:t>
            </a:r>
          </a:p>
          <a:p>
            <a:endParaRPr lang="en-US" dirty="0"/>
          </a:p>
          <a:p>
            <a:r>
              <a:rPr lang="en-US" dirty="0"/>
              <a:t>Thank you so much for your time. Pankaj and I will be available at “Ask the Experts” if you have questions.</a:t>
            </a:r>
          </a:p>
          <a:p>
            <a:endParaRPr lang="en-US" dirty="0"/>
          </a:p>
        </p:txBody>
      </p:sp>
      <p:sp>
        <p:nvSpPr>
          <p:cNvPr id="4" name="Slide Number Placeholder 3"/>
          <p:cNvSpPr>
            <a:spLocks noGrp="1"/>
          </p:cNvSpPr>
          <p:nvPr>
            <p:ph type="sldNum" sz="quarter" idx="5"/>
          </p:nvPr>
        </p:nvSpPr>
        <p:spPr/>
        <p:txBody>
          <a:bodyPr/>
          <a:lstStyle/>
          <a:p>
            <a:fld id="{E6595FCA-80C8-4C0E-85D8-5336A6C9A68A}" type="slidenum">
              <a:rPr lang="zh-TW" altLang="en-US" smtClean="0"/>
              <a:t>99</a:t>
            </a:fld>
            <a:endParaRPr lang="zh-TW" altLang="en-US"/>
          </a:p>
        </p:txBody>
      </p:sp>
    </p:spTree>
    <p:extLst>
      <p:ext uri="{BB962C8B-B14F-4D97-AF65-F5344CB8AC3E}">
        <p14:creationId xmlns:p14="http://schemas.microsoft.com/office/powerpoint/2010/main" val="20162093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3653A394-21B6-4B62-A7C8-43AC6F29C10A}"/>
              </a:ext>
            </a:extLst>
          </p:cNvPr>
          <p:cNvSpPr>
            <a:spLocks noGrp="1"/>
          </p:cNvSpPr>
          <p:nvPr>
            <p:ph type="body" idx="1"/>
          </p:nvPr>
        </p:nvSpPr>
        <p:spPr/>
        <p:txBody>
          <a:bodyPr/>
          <a:lstStyle/>
          <a:p>
            <a:r>
              <a:rPr lang="en-US" dirty="0"/>
              <a:t>This is good news. If we are able to incorporate true object-oriented design into drivers, then many useful attributes come for free: </a:t>
            </a:r>
          </a:p>
          <a:p>
            <a:pPr marL="171450" indent="-171450">
              <a:buFont typeface="Arial" panose="020B0604020202020204" pitchFamily="34" charset="0"/>
              <a:buChar char="•"/>
            </a:pPr>
            <a:r>
              <a:rPr lang="en-US" dirty="0"/>
              <a:t>Reusability, </a:t>
            </a:r>
          </a:p>
          <a:p>
            <a:pPr marL="171450" indent="-171450">
              <a:buFont typeface="Arial" panose="020B0604020202020204" pitchFamily="34" charset="0"/>
              <a:buChar char="•"/>
            </a:pPr>
            <a:r>
              <a:rPr lang="en-US" dirty="0"/>
              <a:t>Data hiding, </a:t>
            </a:r>
          </a:p>
          <a:p>
            <a:pPr marL="171450" indent="-171450">
              <a:buFont typeface="Arial" panose="020B0604020202020204" pitchFamily="34" charset="0"/>
              <a:buChar char="•"/>
            </a:pPr>
            <a:r>
              <a:rPr lang="en-US" dirty="0"/>
              <a:t>Inheritance, </a:t>
            </a:r>
          </a:p>
          <a:p>
            <a:pPr marL="171450" indent="-171450">
              <a:buFont typeface="Arial" panose="020B0604020202020204" pitchFamily="34" charset="0"/>
              <a:buChar char="•"/>
            </a:pPr>
            <a:r>
              <a:rPr lang="en-US" dirty="0"/>
              <a:t>Modular, layered code, </a:t>
            </a:r>
          </a:p>
          <a:p>
            <a:pPr marL="171450" indent="-171450">
              <a:buFont typeface="Arial" panose="020B0604020202020204" pitchFamily="34" charset="0"/>
              <a:buChar char="•"/>
            </a:pPr>
            <a:r>
              <a:rPr lang="en-US" dirty="0"/>
              <a:t>Objects related by strict parent child relationships </a:t>
            </a:r>
          </a:p>
          <a:p>
            <a:pPr marL="171450" indent="-171450">
              <a:buFont typeface="Arial" panose="020B0604020202020204" pitchFamily="34" charset="0"/>
              <a:buChar char="•"/>
            </a:pPr>
            <a:r>
              <a:rPr lang="en-US" dirty="0"/>
              <a:t>And other goodness provided by object-oriented programming.</a:t>
            </a:r>
          </a:p>
          <a:p>
            <a:endParaRPr lang="en-US" dirty="0"/>
          </a:p>
        </p:txBody>
      </p:sp>
    </p:spTree>
    <p:extLst>
      <p:ext uri="{BB962C8B-B14F-4D97-AF65-F5344CB8AC3E}">
        <p14:creationId xmlns:p14="http://schemas.microsoft.com/office/powerpoint/2010/main" val="38911229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0341D-EC98-4E43-8A18-463381E19FA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2B1D18B-5992-427A-849A-2AF2DD5F94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2185E97-DF68-4DC4-843E-2A8F48E9D996}"/>
              </a:ext>
            </a:extLst>
          </p:cNvPr>
          <p:cNvSpPr>
            <a:spLocks noGrp="1"/>
          </p:cNvSpPr>
          <p:nvPr>
            <p:ph type="dt" sz="half" idx="10"/>
          </p:nvPr>
        </p:nvSpPr>
        <p:spPr/>
        <p:txBody>
          <a:bodyPr/>
          <a:lstStyle/>
          <a:p>
            <a:fld id="{E6C20DFE-00DC-49BF-B34F-AC97E5F1102A}" type="datetimeFigureOut">
              <a:rPr lang="en-US" smtClean="0"/>
              <a:t>10/25/2019</a:t>
            </a:fld>
            <a:endParaRPr lang="en-US"/>
          </a:p>
        </p:txBody>
      </p:sp>
      <p:sp>
        <p:nvSpPr>
          <p:cNvPr id="5" name="Footer Placeholder 4">
            <a:extLst>
              <a:ext uri="{FF2B5EF4-FFF2-40B4-BE49-F238E27FC236}">
                <a16:creationId xmlns:a16="http://schemas.microsoft.com/office/drawing/2014/main" id="{B85DD442-0629-4526-89AA-0526F258D2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BF7843-A332-4BEA-9030-920FBEC487E4}"/>
              </a:ext>
            </a:extLst>
          </p:cNvPr>
          <p:cNvSpPr>
            <a:spLocks noGrp="1"/>
          </p:cNvSpPr>
          <p:nvPr>
            <p:ph type="sldNum" sz="quarter" idx="12"/>
          </p:nvPr>
        </p:nvSpPr>
        <p:spPr/>
        <p:txBody>
          <a:bodyPr/>
          <a:lstStyle/>
          <a:p>
            <a:fld id="{5CFDDCCF-DBB7-46B2-A5D4-578FA0201447}" type="slidenum">
              <a:rPr lang="en-US" smtClean="0"/>
              <a:t>‹#›</a:t>
            </a:fld>
            <a:endParaRPr lang="en-US"/>
          </a:p>
        </p:txBody>
      </p:sp>
    </p:spTree>
    <p:extLst>
      <p:ext uri="{BB962C8B-B14F-4D97-AF65-F5344CB8AC3E}">
        <p14:creationId xmlns:p14="http://schemas.microsoft.com/office/powerpoint/2010/main" val="16456900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159060-6120-40E1-B554-6BB9739C643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4BB6DAC-1DD9-4C0E-9CDB-12A0A9465C14}"/>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906FB71-18AE-4F45-BC68-731BC9D51ADC}"/>
              </a:ext>
            </a:extLst>
          </p:cNvPr>
          <p:cNvSpPr>
            <a:spLocks noGrp="1"/>
          </p:cNvSpPr>
          <p:nvPr>
            <p:ph type="dt" sz="half" idx="10"/>
          </p:nvPr>
        </p:nvSpPr>
        <p:spPr/>
        <p:txBody>
          <a:bodyPr/>
          <a:lstStyle/>
          <a:p>
            <a:fld id="{E6C20DFE-00DC-49BF-B34F-AC97E5F1102A}" type="datetimeFigureOut">
              <a:rPr lang="en-US" smtClean="0"/>
              <a:t>10/25/2019</a:t>
            </a:fld>
            <a:endParaRPr lang="en-US"/>
          </a:p>
        </p:txBody>
      </p:sp>
      <p:sp>
        <p:nvSpPr>
          <p:cNvPr id="5" name="Footer Placeholder 4">
            <a:extLst>
              <a:ext uri="{FF2B5EF4-FFF2-40B4-BE49-F238E27FC236}">
                <a16:creationId xmlns:a16="http://schemas.microsoft.com/office/drawing/2014/main" id="{5AFAA031-22FA-4884-900F-8ABAF9C7D3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8A58CE-6C8C-413B-8AA2-6E217CA9511B}"/>
              </a:ext>
            </a:extLst>
          </p:cNvPr>
          <p:cNvSpPr>
            <a:spLocks noGrp="1"/>
          </p:cNvSpPr>
          <p:nvPr>
            <p:ph type="sldNum" sz="quarter" idx="12"/>
          </p:nvPr>
        </p:nvSpPr>
        <p:spPr/>
        <p:txBody>
          <a:bodyPr/>
          <a:lstStyle/>
          <a:p>
            <a:fld id="{5CFDDCCF-DBB7-46B2-A5D4-578FA0201447}" type="slidenum">
              <a:rPr lang="en-US" smtClean="0"/>
              <a:t>‹#›</a:t>
            </a:fld>
            <a:endParaRPr lang="en-US"/>
          </a:p>
        </p:txBody>
      </p:sp>
    </p:spTree>
    <p:extLst>
      <p:ext uri="{BB962C8B-B14F-4D97-AF65-F5344CB8AC3E}">
        <p14:creationId xmlns:p14="http://schemas.microsoft.com/office/powerpoint/2010/main" val="3694905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E8717CC-AB23-4E59-883F-D0E3E0B5571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DE23693-2998-4D09-A244-AB6EC0D6418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ABE501-AA34-4D75-AFB0-FD6CEE503E93}"/>
              </a:ext>
            </a:extLst>
          </p:cNvPr>
          <p:cNvSpPr>
            <a:spLocks noGrp="1"/>
          </p:cNvSpPr>
          <p:nvPr>
            <p:ph type="dt" sz="half" idx="10"/>
          </p:nvPr>
        </p:nvSpPr>
        <p:spPr/>
        <p:txBody>
          <a:bodyPr/>
          <a:lstStyle/>
          <a:p>
            <a:fld id="{E6C20DFE-00DC-49BF-B34F-AC97E5F1102A}" type="datetimeFigureOut">
              <a:rPr lang="en-US" smtClean="0"/>
              <a:t>10/25/2019</a:t>
            </a:fld>
            <a:endParaRPr lang="en-US"/>
          </a:p>
        </p:txBody>
      </p:sp>
      <p:sp>
        <p:nvSpPr>
          <p:cNvPr id="5" name="Footer Placeholder 4">
            <a:extLst>
              <a:ext uri="{FF2B5EF4-FFF2-40B4-BE49-F238E27FC236}">
                <a16:creationId xmlns:a16="http://schemas.microsoft.com/office/drawing/2014/main" id="{F0117482-51E8-42A8-987D-97F2FCC65C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C01DDD-21BF-4A0B-AEAB-9DF5A06AB53A}"/>
              </a:ext>
            </a:extLst>
          </p:cNvPr>
          <p:cNvSpPr>
            <a:spLocks noGrp="1"/>
          </p:cNvSpPr>
          <p:nvPr>
            <p:ph type="sldNum" sz="quarter" idx="12"/>
          </p:nvPr>
        </p:nvSpPr>
        <p:spPr/>
        <p:txBody>
          <a:bodyPr/>
          <a:lstStyle/>
          <a:p>
            <a:fld id="{5CFDDCCF-DBB7-46B2-A5D4-578FA0201447}" type="slidenum">
              <a:rPr lang="en-US" smtClean="0"/>
              <a:t>‹#›</a:t>
            </a:fld>
            <a:endParaRPr lang="en-US"/>
          </a:p>
        </p:txBody>
      </p:sp>
    </p:spTree>
    <p:extLst>
      <p:ext uri="{BB962C8B-B14F-4D97-AF65-F5344CB8AC3E}">
        <p14:creationId xmlns:p14="http://schemas.microsoft.com/office/powerpoint/2010/main" val="23673030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自訂版面配置">
    <p:spTree>
      <p:nvGrpSpPr>
        <p:cNvPr id="1" name=""/>
        <p:cNvGrpSpPr/>
        <p:nvPr/>
      </p:nvGrpSpPr>
      <p:grpSpPr>
        <a:xfrm>
          <a:off x="0" y="0"/>
          <a:ext cx="0" cy="0"/>
          <a:chOff x="0" y="0"/>
          <a:chExt cx="0" cy="0"/>
        </a:xfrm>
      </p:grpSpPr>
      <p:sp>
        <p:nvSpPr>
          <p:cNvPr id="3" name="Title 1"/>
          <p:cNvSpPr>
            <a:spLocks noGrp="1"/>
          </p:cNvSpPr>
          <p:nvPr>
            <p:ph type="title" hasCustomPrompt="1"/>
          </p:nvPr>
        </p:nvSpPr>
        <p:spPr bwMode="auto">
          <a:xfrm>
            <a:off x="350836" y="1833483"/>
            <a:ext cx="5980515" cy="2670334"/>
          </a:xfrm>
          <a:noFill/>
        </p:spPr>
        <p:txBody>
          <a:bodyPr lIns="146304" tIns="91440" rIns="146304" bIns="91440" anchor="b" anchorCtr="0"/>
          <a:lstStyle>
            <a:lvl1pPr>
              <a:defRPr sz="5400" spc="-100" baseline="0">
                <a:gradFill>
                  <a:gsLst>
                    <a:gs pos="57576">
                      <a:srgbClr val="FFFFFF"/>
                    </a:gs>
                    <a:gs pos="35000">
                      <a:srgbClr val="FFFFFF"/>
                    </a:gs>
                  </a:gsLst>
                  <a:lin ang="5400000" scaled="0"/>
                </a:gradFill>
              </a:defRPr>
            </a:lvl1pPr>
          </a:lstStyle>
          <a:p>
            <a:r>
              <a:rPr lang="en-US" dirty="0"/>
              <a:t>Presentation title</a:t>
            </a:r>
          </a:p>
        </p:txBody>
      </p:sp>
      <p:sp>
        <p:nvSpPr>
          <p:cNvPr id="4" name="Text Placeholder 2"/>
          <p:cNvSpPr>
            <a:spLocks noGrp="1"/>
          </p:cNvSpPr>
          <p:nvPr>
            <p:ph type="body" sz="quarter" idx="14" hasCustomPrompt="1"/>
          </p:nvPr>
        </p:nvSpPr>
        <p:spPr bwMode="auto">
          <a:xfrm>
            <a:off x="349184" y="4503816"/>
            <a:ext cx="5980515" cy="1234195"/>
          </a:xfrm>
        </p:spPr>
        <p:txBody>
          <a:bodyPr tIns="109728" bIns="109728">
            <a:noAutofit/>
          </a:bodyPr>
          <a:lstStyle>
            <a:lvl1pPr marL="0" indent="0">
              <a:spcBef>
                <a:spcPts val="0"/>
              </a:spcBef>
              <a:buNone/>
              <a:defRPr sz="3200">
                <a:gradFill>
                  <a:gsLst>
                    <a:gs pos="57576">
                      <a:srgbClr val="FFFFFF"/>
                    </a:gs>
                    <a:gs pos="35000">
                      <a:srgbClr val="FFFFFF"/>
                    </a:gs>
                  </a:gsLst>
                  <a:lin ang="5400000" scaled="0"/>
                </a:gradFill>
              </a:defRPr>
            </a:lvl1pPr>
          </a:lstStyle>
          <a:p>
            <a:pPr lvl="0"/>
            <a:r>
              <a:rPr lang="en-US" dirty="0"/>
              <a:t>Speaker Name</a:t>
            </a:r>
          </a:p>
        </p:txBody>
      </p:sp>
    </p:spTree>
    <p:extLst>
      <p:ext uri="{BB962C8B-B14F-4D97-AF65-F5344CB8AC3E}">
        <p14:creationId xmlns:p14="http://schemas.microsoft.com/office/powerpoint/2010/main" val="1590043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1250"/>
                                  </p:stCondLst>
                                  <p:childTnLst>
                                    <p:set>
                                      <p:cBhvr>
                                        <p:cTn id="9" dur="1" fill="hold">
                                          <p:stCondLst>
                                            <p:cond delay="0"/>
                                          </p:stCondLst>
                                        </p:cTn>
                                        <p:tgtEl>
                                          <p:spTgt spid="4">
                                            <p:txEl>
                                              <p:pRg st="0" end="0"/>
                                            </p:txEl>
                                          </p:spTgt>
                                        </p:tgtEl>
                                        <p:attrNameLst>
                                          <p:attrName>style.visibility</p:attrName>
                                        </p:attrNameLst>
                                      </p:cBhvr>
                                      <p:to>
                                        <p:strVal val="visible"/>
                                      </p:to>
                                    </p:set>
                                    <p:animEffect transition="in" filter="fade">
                                      <p:cBhvr>
                                        <p:cTn id="10"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build="p">
        <p:tmplLst>
          <p:tmpl lvl="1">
            <p:tnLst>
              <p:par>
                <p:cTn presetID="10" presetClass="entr" presetSubtype="0" fill="hold" nodeType="withEffect">
                  <p:stCondLst>
                    <p:cond delay="1250"/>
                  </p:stCondLst>
                  <p:childTnLst>
                    <p:set>
                      <p:cBhvr>
                        <p:cTn dur="1" fill="hold">
                          <p:stCondLst>
                            <p:cond delay="0"/>
                          </p:stCondLst>
                        </p:cTn>
                        <p:tgtEl>
                          <p:spTgt spid="4"/>
                        </p:tgtEl>
                        <p:attrNameLst>
                          <p:attrName>style.visibility</p:attrName>
                        </p:attrNameLst>
                      </p:cBhvr>
                      <p:to>
                        <p:strVal val="visible"/>
                      </p:to>
                    </p:set>
                    <p:animEffect transition="in" filter="fade">
                      <p:cBhvr>
                        <p:cTn dur="500"/>
                        <p:tgtEl>
                          <p:spTgt spid="4"/>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3" name="Title 1"/>
          <p:cNvSpPr>
            <a:spLocks noGrp="1"/>
          </p:cNvSpPr>
          <p:nvPr>
            <p:ph type="title"/>
          </p:nvPr>
        </p:nvSpPr>
        <p:spPr>
          <a:xfrm>
            <a:off x="274639" y="295274"/>
            <a:ext cx="11889564" cy="917575"/>
          </a:xfrm>
        </p:spPr>
        <p:txBody>
          <a:bodyPr/>
          <a:lstStyle>
            <a:lvl1pPr>
              <a:defRPr>
                <a:solidFill>
                  <a:schemeClr val="bg1"/>
                </a:solidFill>
              </a:defRPr>
            </a:lvl1pPr>
          </a:lstStyle>
          <a:p>
            <a:r>
              <a:rPr lang="en-US" dirty="0"/>
              <a:t>Click to edit Master title style</a:t>
            </a:r>
          </a:p>
        </p:txBody>
      </p:sp>
      <p:sp>
        <p:nvSpPr>
          <p:cNvPr id="4" name="Text Placeholder 5"/>
          <p:cNvSpPr>
            <a:spLocks noGrp="1"/>
          </p:cNvSpPr>
          <p:nvPr>
            <p:ph type="body" sz="quarter" idx="10"/>
          </p:nvPr>
        </p:nvSpPr>
        <p:spPr>
          <a:xfrm>
            <a:off x="274638" y="1212850"/>
            <a:ext cx="11887200" cy="1881541"/>
          </a:xfrm>
        </p:spPr>
        <p:txBody>
          <a:bodyPr/>
          <a:lstStyle>
            <a:lvl1pPr marL="0" indent="0">
              <a:buNone/>
              <a:defRPr>
                <a:solidFill>
                  <a:srgbClr val="0078D7"/>
                </a:solidFill>
              </a:defRPr>
            </a:lvl1pPr>
            <a:lvl2pPr marL="0" indent="0">
              <a:buFontTx/>
              <a:buNone/>
              <a:defRPr sz="2000">
                <a:solidFill>
                  <a:schemeClr val="bg1"/>
                </a:solidFill>
              </a:defRPr>
            </a:lvl2pPr>
            <a:lvl3pPr marL="228600" indent="0">
              <a:buNone/>
              <a:defRPr>
                <a:solidFill>
                  <a:schemeClr val="bg1"/>
                </a:solidFill>
              </a:defRPr>
            </a:lvl3pPr>
            <a:lvl4pPr marL="457200" indent="0">
              <a:buNone/>
              <a:defRPr>
                <a:solidFill>
                  <a:schemeClr val="bg1"/>
                </a:solidFill>
              </a:defRPr>
            </a:lvl4pPr>
            <a:lvl5pPr marL="685800" indent="0">
              <a:buNone/>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851244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207169"/>
            <a:ext cx="11889564" cy="917575"/>
          </a:xfrm>
        </p:spPr>
        <p:txBody>
          <a:bodyPr/>
          <a:lstStyle>
            <a:lvl1pPr>
              <a:defRPr baseline="0">
                <a:solidFill>
                  <a:schemeClr val="bg1"/>
                </a:solidFill>
              </a:defRPr>
            </a:lvl1pPr>
          </a:lstStyle>
          <a:p>
            <a:r>
              <a:rPr lang="en-US" dirty="0"/>
              <a:t>Slide for developer code</a:t>
            </a:r>
          </a:p>
        </p:txBody>
      </p:sp>
      <p:sp>
        <p:nvSpPr>
          <p:cNvPr id="5" name="Text Placeholder 4"/>
          <p:cNvSpPr>
            <a:spLocks noGrp="1"/>
          </p:cNvSpPr>
          <p:nvPr>
            <p:ph type="body" sz="quarter" idx="10"/>
          </p:nvPr>
        </p:nvSpPr>
        <p:spPr>
          <a:xfrm>
            <a:off x="269239" y="1197322"/>
            <a:ext cx="11653522" cy="1997213"/>
          </a:xfrm>
        </p:spPr>
        <p:txBody>
          <a:bodyPr/>
          <a:lstStyle>
            <a:lvl1pPr marL="0" indent="0">
              <a:buNone/>
              <a:defRPr sz="3235">
                <a:solidFill>
                  <a:srgbClr val="525252"/>
                </a:solidFill>
                <a:latin typeface="Consolas" panose="020B0609020204030204" pitchFamily="49" charset="0"/>
                <a:cs typeface="Consolas" panose="020B0609020204030204" pitchFamily="49" charset="0"/>
              </a:defRPr>
            </a:lvl1pPr>
            <a:lvl2pPr marL="339726" indent="0">
              <a:buNone/>
              <a:defRPr>
                <a:solidFill>
                  <a:srgbClr val="525252"/>
                </a:solidFill>
                <a:latin typeface="Consolas" panose="020B0609020204030204" pitchFamily="49" charset="0"/>
                <a:cs typeface="Consolas" panose="020B0609020204030204" pitchFamily="49" charset="0"/>
              </a:defRPr>
            </a:lvl2pPr>
            <a:lvl3pPr marL="573090" indent="0">
              <a:buNone/>
              <a:defRPr>
                <a:solidFill>
                  <a:srgbClr val="525252"/>
                </a:solidFill>
                <a:latin typeface="Consolas" panose="020B0609020204030204" pitchFamily="49" charset="0"/>
                <a:cs typeface="Consolas" panose="020B0609020204030204" pitchFamily="49" charset="0"/>
              </a:defRPr>
            </a:lvl3pPr>
            <a:lvl4pPr marL="798516" indent="0">
              <a:buNone/>
              <a:defRPr>
                <a:solidFill>
                  <a:srgbClr val="525252"/>
                </a:solidFill>
                <a:latin typeface="Consolas" panose="020B0609020204030204" pitchFamily="49" charset="0"/>
                <a:cs typeface="Consolas" panose="020B0609020204030204" pitchFamily="49" charset="0"/>
              </a:defRPr>
            </a:lvl4pPr>
            <a:lvl5pPr marL="1030292" indent="0">
              <a:buNone/>
              <a:defRPr>
                <a:solidFill>
                  <a:srgbClr val="525252"/>
                </a:solidFill>
                <a:latin typeface="Consolas" panose="020B0609020204030204" pitchFamily="49" charset="0"/>
                <a:cs typeface="Consolas" panose="020B0609020204030204" pitchFamily="49"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456317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74638" y="1212850"/>
            <a:ext cx="11887200" cy="2092881"/>
          </a:xfrm>
        </p:spPr>
        <p:txBody>
          <a:bodyPr>
            <a:spAutoFit/>
          </a:bodyPr>
          <a:lstStyle>
            <a:lvl1pPr>
              <a:defRPr sz="4000">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a:xfrm>
            <a:off x="274639" y="295274"/>
            <a:ext cx="11889564" cy="917575"/>
          </a:xfrm>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10041080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50-50 Right Photo Layout_Blac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solidFill>
                  <a:schemeClr val="bg1"/>
                </a:soli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1007267539"/>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3" name="Title 1"/>
          <p:cNvSpPr>
            <a:spLocks noGrp="1"/>
          </p:cNvSpPr>
          <p:nvPr>
            <p:ph type="title"/>
          </p:nvPr>
        </p:nvSpPr>
        <p:spPr>
          <a:xfrm>
            <a:off x="274639" y="295274"/>
            <a:ext cx="11889564" cy="917575"/>
          </a:xfrm>
        </p:spPr>
        <p:txBody>
          <a:bodyPr/>
          <a:lstStyle>
            <a:lvl1pPr>
              <a:defRPr baseline="0">
                <a:solidFill>
                  <a:schemeClr val="bg1"/>
                </a:solidFill>
                <a:latin typeface="Segoe UI Semilight" panose="020B0402040204020203" pitchFamily="34" charset="0"/>
              </a:defRPr>
            </a:lvl1pPr>
          </a:lstStyle>
          <a:p>
            <a:r>
              <a:rPr lang="en-US" dirty="0"/>
              <a:t>Click to edit Master title style</a:t>
            </a:r>
          </a:p>
        </p:txBody>
      </p:sp>
      <p:sp>
        <p:nvSpPr>
          <p:cNvPr id="4" name="Text Placeholder 5"/>
          <p:cNvSpPr>
            <a:spLocks noGrp="1"/>
          </p:cNvSpPr>
          <p:nvPr>
            <p:ph type="body" sz="quarter" idx="10"/>
          </p:nvPr>
        </p:nvSpPr>
        <p:spPr>
          <a:xfrm>
            <a:off x="274638" y="1259427"/>
            <a:ext cx="11887200" cy="1881541"/>
          </a:xfrm>
        </p:spPr>
        <p:txBody>
          <a:bodyPr/>
          <a:lstStyle>
            <a:lvl1pPr marL="0" indent="0">
              <a:buNone/>
              <a:defRPr>
                <a:solidFill>
                  <a:schemeClr val="bg1"/>
                </a:solidFill>
              </a:defRPr>
            </a:lvl1pPr>
            <a:lvl2pPr marL="0" indent="0">
              <a:buFontTx/>
              <a:buNone/>
              <a:defRPr sz="2000">
                <a:solidFill>
                  <a:schemeClr val="bg1"/>
                </a:solidFill>
              </a:defRPr>
            </a:lvl2pPr>
            <a:lvl3pPr marL="228600" indent="0">
              <a:buNone/>
              <a:defRPr>
                <a:solidFill>
                  <a:schemeClr val="bg1"/>
                </a:solidFill>
              </a:defRPr>
            </a:lvl3pPr>
            <a:lvl4pPr marL="457200" indent="0">
              <a:buNone/>
              <a:defRPr>
                <a:solidFill>
                  <a:schemeClr val="bg1"/>
                </a:solidFill>
              </a:defRPr>
            </a:lvl4pPr>
            <a:lvl5pPr marL="685800" indent="0">
              <a:buNone/>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396967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74638" y="1212850"/>
            <a:ext cx="11887200" cy="2092881"/>
          </a:xfrm>
        </p:spPr>
        <p:txBody>
          <a:bodyPr>
            <a:spAutoFit/>
          </a:bodyPr>
          <a:lstStyle>
            <a:lvl1pPr>
              <a:defRPr sz="4000">
                <a:solidFill>
                  <a:srgbClr val="0078D7"/>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5"/>
          <p:cNvSpPr>
            <a:spLocks noGrp="1"/>
          </p:cNvSpPr>
          <p:nvPr>
            <p:ph type="title"/>
          </p:nvPr>
        </p:nvSpPr>
        <p:spPr>
          <a:xfrm>
            <a:off x="274639" y="295274"/>
            <a:ext cx="11889564" cy="917575"/>
          </a:xfrm>
        </p:spPr>
        <p:txBody>
          <a:bodyPr/>
          <a:lstStyle>
            <a:lvl1pPr>
              <a:defRPr>
                <a:solidFill>
                  <a:schemeClr val="bg1"/>
                </a:solidFill>
              </a:defRPr>
            </a:lvl1pPr>
          </a:lstStyle>
          <a:p>
            <a:r>
              <a:rPr lang="en-US" dirty="0"/>
              <a:t>Click to edit Master title style</a:t>
            </a:r>
          </a:p>
        </p:txBody>
      </p:sp>
    </p:spTree>
    <p:extLst>
      <p:ext uri="{BB962C8B-B14F-4D97-AF65-F5344CB8AC3E}">
        <p14:creationId xmlns:p14="http://schemas.microsoft.com/office/powerpoint/2010/main" val="79485188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917320"/>
          </a:xfrm>
        </p:spPr>
        <p:txBody>
          <a:bodyPr wrap="square">
            <a:spAutoFit/>
          </a:bodyPr>
          <a:lstStyle>
            <a:lvl1pPr marL="0" indent="0">
              <a:spcBef>
                <a:spcPts val="1200"/>
              </a:spcBef>
              <a:buClr>
                <a:schemeClr val="tx1"/>
              </a:buClr>
              <a:buFont typeface="Wingdings" pitchFamily="2" charset="2"/>
              <a:buNone/>
              <a:defRPr sz="3137">
                <a:solidFill>
                  <a:srgbClr val="0078D7"/>
                </a:solidFill>
              </a:defRPr>
            </a:lvl1pPr>
            <a:lvl2pPr marL="0" indent="0">
              <a:buNone/>
              <a:defRPr sz="1961">
                <a:solidFill>
                  <a:schemeClr val="bg1"/>
                </a:solidFill>
              </a:defRPr>
            </a:lvl2pPr>
            <a:lvl3pPr marL="227209" indent="0">
              <a:buNone/>
              <a:tabLst/>
              <a:defRPr sz="1961">
                <a:solidFill>
                  <a:schemeClr val="bg1"/>
                </a:solidFill>
              </a:defRPr>
            </a:lvl3pPr>
            <a:lvl4pPr marL="451306" indent="0">
              <a:buNone/>
              <a:defRPr>
                <a:solidFill>
                  <a:schemeClr val="bg1"/>
                </a:solidFill>
              </a:defRPr>
            </a:lvl4pPr>
            <a:lvl5pPr marL="672290"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1917320"/>
          </a:xfrm>
        </p:spPr>
        <p:txBody>
          <a:bodyPr wrap="square">
            <a:spAutoFit/>
          </a:bodyPr>
          <a:lstStyle>
            <a:lvl1pPr marL="0" indent="0">
              <a:spcBef>
                <a:spcPts val="1200"/>
              </a:spcBef>
              <a:buClr>
                <a:schemeClr val="tx1"/>
              </a:buClr>
              <a:buFont typeface="Wingdings" pitchFamily="2" charset="2"/>
              <a:buNone/>
              <a:defRPr sz="3137">
                <a:solidFill>
                  <a:srgbClr val="0078D7"/>
                </a:solidFill>
              </a:defRPr>
            </a:lvl1pPr>
            <a:lvl2pPr marL="0" indent="0">
              <a:buNone/>
              <a:defRPr sz="1961">
                <a:solidFill>
                  <a:schemeClr val="bg1"/>
                </a:solidFill>
              </a:defRPr>
            </a:lvl2pPr>
            <a:lvl3pPr marL="227209" indent="0">
              <a:buNone/>
              <a:tabLst/>
              <a:defRPr sz="1961">
                <a:solidFill>
                  <a:schemeClr val="bg1"/>
                </a:solidFill>
              </a:defRPr>
            </a:lvl3pPr>
            <a:lvl4pPr marL="451306" indent="0">
              <a:buNone/>
              <a:defRPr>
                <a:solidFill>
                  <a:schemeClr val="bg1"/>
                </a:solidFill>
              </a:defRPr>
            </a:lvl4pPr>
            <a:lvl5pPr marL="672290" indent="0">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860865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14B93F-9AAB-4E3C-8109-E1AEB7E5043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0AC7840-6D3D-409E-A9FC-D813D2AA6053}"/>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34B9BBE-5713-4B9B-A7BE-9E18CCB4CB8E}"/>
              </a:ext>
            </a:extLst>
          </p:cNvPr>
          <p:cNvSpPr>
            <a:spLocks noGrp="1"/>
          </p:cNvSpPr>
          <p:nvPr>
            <p:ph type="dt" sz="half" idx="10"/>
          </p:nvPr>
        </p:nvSpPr>
        <p:spPr/>
        <p:txBody>
          <a:bodyPr/>
          <a:lstStyle/>
          <a:p>
            <a:fld id="{E6C20DFE-00DC-49BF-B34F-AC97E5F1102A}" type="datetimeFigureOut">
              <a:rPr lang="en-US" smtClean="0"/>
              <a:t>10/25/2019</a:t>
            </a:fld>
            <a:endParaRPr lang="en-US"/>
          </a:p>
        </p:txBody>
      </p:sp>
      <p:sp>
        <p:nvSpPr>
          <p:cNvPr id="5" name="Footer Placeholder 4">
            <a:extLst>
              <a:ext uri="{FF2B5EF4-FFF2-40B4-BE49-F238E27FC236}">
                <a16:creationId xmlns:a16="http://schemas.microsoft.com/office/drawing/2014/main" id="{212089E3-ACF5-440E-A411-1FF3B20142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824E58-A0B9-4870-A5F1-28D402DA2EEA}"/>
              </a:ext>
            </a:extLst>
          </p:cNvPr>
          <p:cNvSpPr>
            <a:spLocks noGrp="1"/>
          </p:cNvSpPr>
          <p:nvPr>
            <p:ph type="sldNum" sz="quarter" idx="12"/>
          </p:nvPr>
        </p:nvSpPr>
        <p:spPr/>
        <p:txBody>
          <a:bodyPr/>
          <a:lstStyle/>
          <a:p>
            <a:fld id="{5CFDDCCF-DBB7-46B2-A5D4-578FA0201447}" type="slidenum">
              <a:rPr lang="en-US" smtClean="0"/>
              <a:t>‹#›</a:t>
            </a:fld>
            <a:endParaRPr lang="en-US"/>
          </a:p>
        </p:txBody>
      </p:sp>
    </p:spTree>
    <p:extLst>
      <p:ext uri="{BB962C8B-B14F-4D97-AF65-F5344CB8AC3E}">
        <p14:creationId xmlns:p14="http://schemas.microsoft.com/office/powerpoint/2010/main" val="352973008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269241" y="1189175"/>
            <a:ext cx="5378548" cy="1917320"/>
          </a:xfrm>
        </p:spPr>
        <p:txBody>
          <a:bodyPr wrap="square">
            <a:spAutoFit/>
          </a:bodyPr>
          <a:lstStyle>
            <a:lvl1pPr marL="0" indent="0">
              <a:spcBef>
                <a:spcPts val="1200"/>
              </a:spcBef>
              <a:buClr>
                <a:schemeClr val="tx1"/>
              </a:buClr>
              <a:buFont typeface="Wingdings" pitchFamily="2" charset="2"/>
              <a:buNone/>
              <a:defRPr sz="3137">
                <a:solidFill>
                  <a:schemeClr val="bg1"/>
                </a:solidFill>
              </a:defRPr>
            </a:lvl1pPr>
            <a:lvl2pPr marL="0" indent="0">
              <a:buNone/>
              <a:defRPr sz="1961">
                <a:solidFill>
                  <a:schemeClr val="bg1"/>
                </a:solidFill>
              </a:defRPr>
            </a:lvl2pPr>
            <a:lvl3pPr marL="227209" indent="0">
              <a:buNone/>
              <a:tabLst/>
              <a:defRPr sz="1961">
                <a:solidFill>
                  <a:schemeClr val="bg1"/>
                </a:solidFill>
              </a:defRPr>
            </a:lvl3pPr>
            <a:lvl4pPr marL="451306" indent="0">
              <a:buNone/>
              <a:defRPr>
                <a:solidFill>
                  <a:schemeClr val="bg1"/>
                </a:solidFill>
              </a:defRPr>
            </a:lvl4pPr>
            <a:lvl5pPr marL="672290" indent="0">
              <a:buNone/>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1917320"/>
          </a:xfrm>
        </p:spPr>
        <p:txBody>
          <a:bodyPr wrap="square">
            <a:spAutoFit/>
          </a:bodyPr>
          <a:lstStyle>
            <a:lvl1pPr marL="0" indent="0">
              <a:spcBef>
                <a:spcPts val="1200"/>
              </a:spcBef>
              <a:buClr>
                <a:schemeClr val="tx1"/>
              </a:buClr>
              <a:buFont typeface="Wingdings" pitchFamily="2" charset="2"/>
              <a:buNone/>
              <a:defRPr sz="3137">
                <a:solidFill>
                  <a:schemeClr val="bg1"/>
                </a:solidFill>
              </a:defRPr>
            </a:lvl1pPr>
            <a:lvl2pPr marL="0" indent="0">
              <a:buNone/>
              <a:defRPr sz="1961">
                <a:solidFill>
                  <a:schemeClr val="bg1"/>
                </a:solidFill>
              </a:defRPr>
            </a:lvl2pPr>
            <a:lvl3pPr marL="227209" indent="0">
              <a:buNone/>
              <a:tabLst/>
              <a:defRPr sz="1961">
                <a:solidFill>
                  <a:schemeClr val="bg1"/>
                </a:solidFill>
              </a:defRPr>
            </a:lvl3pPr>
            <a:lvl4pPr marL="451306" indent="0">
              <a:buNone/>
              <a:defRPr>
                <a:solidFill>
                  <a:schemeClr val="bg1"/>
                </a:solidFill>
              </a:defRPr>
            </a:lvl4pPr>
            <a:lvl5pPr marL="672290" indent="0">
              <a:buNone/>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504341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06108"/>
          </a:xfrm>
        </p:spPr>
        <p:txBody>
          <a:bodyPr wrap="square">
            <a:spAutoFit/>
          </a:bodyPr>
          <a:lstStyle>
            <a:lvl1pPr marL="281677" indent="-281677">
              <a:spcBef>
                <a:spcPts val="1200"/>
              </a:spcBef>
              <a:buClr>
                <a:schemeClr val="tx1"/>
              </a:buClr>
              <a:buFont typeface="Arial" pitchFamily="34" charset="0"/>
              <a:buChar char="•"/>
              <a:defRPr sz="3137">
                <a:solidFill>
                  <a:srgbClr val="0078D7"/>
                </a:solidFill>
              </a:defRPr>
            </a:lvl1pPr>
            <a:lvl2pPr marL="520702" indent="-228601">
              <a:defRPr sz="2353">
                <a:solidFill>
                  <a:schemeClr val="bg1"/>
                </a:solidFill>
              </a:defRPr>
            </a:lvl2pPr>
            <a:lvl3pPr marL="685803" indent="-165101">
              <a:tabLst/>
              <a:defRPr sz="1961">
                <a:solidFill>
                  <a:schemeClr val="bg1"/>
                </a:solidFill>
              </a:defRPr>
            </a:lvl3pPr>
            <a:lvl4pPr marL="863603" indent="-177801">
              <a:defRPr>
                <a:solidFill>
                  <a:schemeClr val="bg1"/>
                </a:solidFill>
              </a:defRPr>
            </a:lvl4pPr>
            <a:lvl5pPr marL="1028704" indent="-165101">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406108"/>
          </a:xfrm>
        </p:spPr>
        <p:txBody>
          <a:bodyPr wrap="square">
            <a:spAutoFit/>
          </a:bodyPr>
          <a:lstStyle>
            <a:lvl1pPr marL="281677" indent="-281677">
              <a:spcBef>
                <a:spcPts val="1200"/>
              </a:spcBef>
              <a:buClr>
                <a:schemeClr val="tx1"/>
              </a:buClr>
              <a:buFont typeface="Arial" pitchFamily="34" charset="0"/>
              <a:buChar char="•"/>
              <a:defRPr sz="3137">
                <a:solidFill>
                  <a:srgbClr val="0078D7"/>
                </a:solidFill>
              </a:defRPr>
            </a:lvl1pPr>
            <a:lvl2pPr marL="520702" indent="-228601">
              <a:defRPr sz="2353">
                <a:solidFill>
                  <a:schemeClr val="bg1"/>
                </a:solidFill>
              </a:defRPr>
            </a:lvl2pPr>
            <a:lvl3pPr marL="685803" indent="-165101">
              <a:tabLst/>
              <a:defRPr sz="1961">
                <a:solidFill>
                  <a:schemeClr val="bg1"/>
                </a:solidFill>
              </a:defRPr>
            </a:lvl3pPr>
            <a:lvl4pPr marL="863603" indent="-177801">
              <a:defRPr>
                <a:solidFill>
                  <a:schemeClr val="bg1"/>
                </a:solidFill>
              </a:defRPr>
            </a:lvl4pPr>
            <a:lvl5pPr marL="1028704" indent="-165101">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112560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2406108"/>
          </a:xfrm>
        </p:spPr>
        <p:txBody>
          <a:bodyPr wrap="square">
            <a:spAutoFit/>
          </a:bodyPr>
          <a:lstStyle>
            <a:lvl1pPr marL="281677" indent="-281677">
              <a:spcBef>
                <a:spcPts val="1200"/>
              </a:spcBef>
              <a:buClr>
                <a:schemeClr val="tx2"/>
              </a:buClr>
              <a:buFont typeface="Arial" pitchFamily="34" charset="0"/>
              <a:buChar char="•"/>
              <a:defRPr sz="3137">
                <a:solidFill>
                  <a:schemeClr val="bg1"/>
                </a:solidFill>
              </a:defRPr>
            </a:lvl1pPr>
            <a:lvl2pPr marL="520702" indent="-228601">
              <a:defRPr sz="2353">
                <a:solidFill>
                  <a:schemeClr val="bg1"/>
                </a:solidFill>
              </a:defRPr>
            </a:lvl2pPr>
            <a:lvl3pPr marL="685803" indent="-165101">
              <a:tabLst/>
              <a:defRPr sz="1961">
                <a:solidFill>
                  <a:schemeClr val="bg1"/>
                </a:solidFill>
              </a:defRPr>
            </a:lvl3pPr>
            <a:lvl4pPr marL="863603" indent="-177801">
              <a:defRPr>
                <a:solidFill>
                  <a:schemeClr val="bg1"/>
                </a:solidFill>
              </a:defRPr>
            </a:lvl4pPr>
            <a:lvl5pPr marL="1028704" indent="-165101">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2406108"/>
          </a:xfrm>
        </p:spPr>
        <p:txBody>
          <a:bodyPr wrap="square">
            <a:spAutoFit/>
          </a:bodyPr>
          <a:lstStyle>
            <a:lvl1pPr marL="281677" indent="-281677">
              <a:spcBef>
                <a:spcPts val="1200"/>
              </a:spcBef>
              <a:buClr>
                <a:schemeClr val="tx2"/>
              </a:buClr>
              <a:buFont typeface="Arial" pitchFamily="34" charset="0"/>
              <a:buChar char="•"/>
              <a:defRPr sz="3137">
                <a:solidFill>
                  <a:schemeClr val="bg1"/>
                </a:solidFill>
              </a:defRPr>
            </a:lvl1pPr>
            <a:lvl2pPr marL="520702" indent="-228601">
              <a:defRPr sz="2353">
                <a:solidFill>
                  <a:schemeClr val="bg1"/>
                </a:solidFill>
              </a:defRPr>
            </a:lvl2pPr>
            <a:lvl3pPr marL="685803" indent="-165101">
              <a:tabLst/>
              <a:defRPr sz="1961">
                <a:solidFill>
                  <a:schemeClr val="bg1"/>
                </a:solidFill>
              </a:defRPr>
            </a:lvl3pPr>
            <a:lvl4pPr marL="863603" indent="-177801">
              <a:defRPr>
                <a:solidFill>
                  <a:schemeClr val="bg1"/>
                </a:solidFill>
              </a:defRPr>
            </a:lvl4pPr>
            <a:lvl5pPr marL="1028704" indent="-165101">
              <a:tabLst/>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95506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100898536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_White">
    <p:spTree>
      <p:nvGrpSpPr>
        <p:cNvPr id="1" name=""/>
        <p:cNvGrpSpPr/>
        <p:nvPr/>
      </p:nvGrpSpPr>
      <p:grpSpPr>
        <a:xfrm>
          <a:off x="0" y="0"/>
          <a:ext cx="0" cy="0"/>
          <a:chOff x="0" y="0"/>
          <a:chExt cx="0" cy="0"/>
        </a:xfrm>
      </p:grpSpPr>
      <p:sp>
        <p:nvSpPr>
          <p:cNvPr id="4" name="Text Placeholder 5"/>
          <p:cNvSpPr>
            <a:spLocks noGrp="1"/>
          </p:cNvSpPr>
          <p:nvPr>
            <p:ph type="body" sz="quarter" idx="10"/>
          </p:nvPr>
        </p:nvSpPr>
        <p:spPr>
          <a:xfrm>
            <a:off x="274638" y="1212850"/>
            <a:ext cx="11887200" cy="1881541"/>
          </a:xfrm>
        </p:spPr>
        <p:txBody>
          <a:bodyPr/>
          <a:lstStyle>
            <a:lvl1pPr marL="0" indent="0">
              <a:buNone/>
              <a:defRPr>
                <a:solidFill>
                  <a:srgbClr val="0078D7"/>
                </a:solidFill>
              </a:defRPr>
            </a:lvl1pPr>
            <a:lvl2pPr marL="0" indent="0">
              <a:buFontTx/>
              <a:buNone/>
              <a:defRPr sz="2000">
                <a:solidFill>
                  <a:srgbClr val="525252"/>
                </a:solidFill>
              </a:defRPr>
            </a:lvl2pPr>
            <a:lvl3pPr marL="228600" indent="0">
              <a:buNone/>
              <a:defRPr>
                <a:solidFill>
                  <a:srgbClr val="525252"/>
                </a:solidFill>
              </a:defRPr>
            </a:lvl3pPr>
            <a:lvl4pPr marL="457200" indent="0">
              <a:buNone/>
              <a:defRPr>
                <a:solidFill>
                  <a:srgbClr val="525252"/>
                </a:solidFill>
              </a:defRPr>
            </a:lvl4pPr>
            <a:lvl5pPr marL="685800" indent="0">
              <a:buNone/>
              <a:defRPr>
                <a:solidFill>
                  <a:srgbClr val="5252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itle 1"/>
          <p:cNvSpPr>
            <a:spLocks noGrp="1"/>
          </p:cNvSpPr>
          <p:nvPr>
            <p:ph type="title"/>
          </p:nvPr>
        </p:nvSpPr>
        <p:spPr>
          <a:xfrm>
            <a:off x="274639" y="295274"/>
            <a:ext cx="11889564" cy="917575"/>
          </a:xfrm>
        </p:spPr>
        <p:txBody>
          <a:bodyPr/>
          <a:lstStyle>
            <a:lvl1pPr>
              <a:defRPr lang="en-US" sz="4800" b="0" kern="1200" cap="none" spc="-102" baseline="0" dirty="0">
                <a:ln w="3175">
                  <a:noFill/>
                </a:ln>
                <a:solidFill>
                  <a:srgbClr val="525252"/>
                </a:solidFill>
                <a:effectLst/>
                <a:latin typeface="+mj-lt"/>
                <a:ea typeface="+mn-ea"/>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5419781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amp; Non-bulleted text_White">
    <p:spTree>
      <p:nvGrpSpPr>
        <p:cNvPr id="1" name=""/>
        <p:cNvGrpSpPr/>
        <p:nvPr/>
      </p:nvGrpSpPr>
      <p:grpSpPr>
        <a:xfrm>
          <a:off x="0" y="0"/>
          <a:ext cx="0" cy="0"/>
          <a:chOff x="0" y="0"/>
          <a:chExt cx="0" cy="0"/>
        </a:xfrm>
      </p:grpSpPr>
      <p:sp>
        <p:nvSpPr>
          <p:cNvPr id="3" name="Title 1"/>
          <p:cNvSpPr>
            <a:spLocks noGrp="1"/>
          </p:cNvSpPr>
          <p:nvPr>
            <p:ph type="title"/>
          </p:nvPr>
        </p:nvSpPr>
        <p:spPr>
          <a:xfrm>
            <a:off x="274639" y="295274"/>
            <a:ext cx="11889564" cy="917575"/>
          </a:xfrm>
        </p:spPr>
        <p:txBody>
          <a:bodyPr/>
          <a:lstStyle>
            <a:lvl1pPr>
              <a:defRPr lang="en-US" sz="4800" b="0" kern="1200" cap="none" spc="-102" baseline="0" dirty="0">
                <a:ln w="3175">
                  <a:noFill/>
                </a:ln>
                <a:solidFill>
                  <a:srgbClr val="525252"/>
                </a:solidFill>
                <a:effectLst/>
                <a:latin typeface="+mj-lt"/>
                <a:ea typeface="+mn-ea"/>
                <a:cs typeface="Segoe UI" pitchFamily="34" charset="0"/>
              </a:defRPr>
            </a:lvl1pPr>
          </a:lstStyle>
          <a:p>
            <a:r>
              <a:rPr lang="en-US" dirty="0"/>
              <a:t>Click to edit Master title style</a:t>
            </a:r>
          </a:p>
        </p:txBody>
      </p:sp>
      <p:sp>
        <p:nvSpPr>
          <p:cNvPr id="4" name="Text Placeholder 5"/>
          <p:cNvSpPr>
            <a:spLocks noGrp="1"/>
          </p:cNvSpPr>
          <p:nvPr>
            <p:ph type="body" sz="quarter" idx="10"/>
          </p:nvPr>
        </p:nvSpPr>
        <p:spPr>
          <a:xfrm>
            <a:off x="274638" y="1212850"/>
            <a:ext cx="11887200" cy="1881541"/>
          </a:xfrm>
        </p:spPr>
        <p:txBody>
          <a:bodyPr/>
          <a:lstStyle>
            <a:lvl1pPr marL="0" indent="0">
              <a:buNone/>
              <a:defRPr>
                <a:solidFill>
                  <a:srgbClr val="525252"/>
                </a:solidFill>
              </a:defRPr>
            </a:lvl1pPr>
            <a:lvl2pPr marL="0" indent="0">
              <a:buFontTx/>
              <a:buNone/>
              <a:defRPr sz="2000">
                <a:solidFill>
                  <a:srgbClr val="525252"/>
                </a:solidFill>
              </a:defRPr>
            </a:lvl2pPr>
            <a:lvl3pPr marL="228600" indent="0">
              <a:buNone/>
              <a:defRPr>
                <a:solidFill>
                  <a:srgbClr val="525252"/>
                </a:solidFill>
              </a:defRPr>
            </a:lvl3pPr>
            <a:lvl4pPr marL="457200" indent="0">
              <a:buNone/>
              <a:defRPr>
                <a:solidFill>
                  <a:srgbClr val="525252"/>
                </a:solidFill>
              </a:defRPr>
            </a:lvl4pPr>
            <a:lvl5pPr marL="685800" indent="0">
              <a:buNone/>
              <a:defRPr>
                <a:solidFill>
                  <a:srgbClr val="5252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30232908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_Whit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74638" y="1212850"/>
            <a:ext cx="11887200" cy="2092881"/>
          </a:xfrm>
        </p:spPr>
        <p:txBody>
          <a:bodyPr>
            <a:spAutoFit/>
          </a:bodyPr>
          <a:lstStyle>
            <a:lvl1pPr>
              <a:defRPr sz="4000">
                <a:solidFill>
                  <a:srgbClr val="0078D7"/>
                </a:solidFill>
              </a:defRPr>
            </a:lvl1pPr>
            <a:lvl2pPr>
              <a:defRPr>
                <a:solidFill>
                  <a:srgbClr val="525252"/>
                </a:solidFill>
              </a:defRPr>
            </a:lvl2pPr>
            <a:lvl3pPr>
              <a:defRPr>
                <a:solidFill>
                  <a:srgbClr val="525252"/>
                </a:solidFill>
              </a:defRPr>
            </a:lvl3pPr>
            <a:lvl4pPr>
              <a:defRPr>
                <a:solidFill>
                  <a:srgbClr val="525252"/>
                </a:solidFill>
              </a:defRPr>
            </a:lvl4pPr>
            <a:lvl5pPr>
              <a:defRPr>
                <a:solidFill>
                  <a:srgbClr val="5252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1"/>
          <p:cNvSpPr>
            <a:spLocks noGrp="1"/>
          </p:cNvSpPr>
          <p:nvPr>
            <p:ph type="title"/>
          </p:nvPr>
        </p:nvSpPr>
        <p:spPr>
          <a:xfrm>
            <a:off x="274639" y="295274"/>
            <a:ext cx="11889564" cy="917575"/>
          </a:xfrm>
        </p:spPr>
        <p:txBody>
          <a:bodyPr/>
          <a:lstStyle>
            <a:lvl1pPr>
              <a:defRPr lang="en-US" sz="4800" b="0" kern="1200" cap="none" spc="-102" baseline="0" dirty="0">
                <a:ln w="3175">
                  <a:noFill/>
                </a:ln>
                <a:solidFill>
                  <a:srgbClr val="525252"/>
                </a:solidFill>
                <a:effectLst/>
                <a:latin typeface="+mj-lt"/>
                <a:ea typeface="+mn-ea"/>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7961516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_White">
    <p:spTree>
      <p:nvGrpSpPr>
        <p:cNvPr id="1" name=""/>
        <p:cNvGrpSpPr/>
        <p:nvPr/>
      </p:nvGrpSpPr>
      <p:grpSpPr>
        <a:xfrm>
          <a:off x="0" y="0"/>
          <a:ext cx="0" cy="0"/>
          <a:chOff x="0" y="0"/>
          <a:chExt cx="0" cy="0"/>
        </a:xfrm>
      </p:grpSpPr>
      <p:sp>
        <p:nvSpPr>
          <p:cNvPr id="5" name="Text Placeholder 3"/>
          <p:cNvSpPr>
            <a:spLocks noGrp="1"/>
          </p:cNvSpPr>
          <p:nvPr>
            <p:ph type="body" sz="quarter" idx="10"/>
          </p:nvPr>
        </p:nvSpPr>
        <p:spPr>
          <a:xfrm>
            <a:off x="274638" y="1212850"/>
            <a:ext cx="11887200" cy="2092881"/>
          </a:xfrm>
        </p:spPr>
        <p:txBody>
          <a:bodyPr>
            <a:spAutoFit/>
          </a:bodyPr>
          <a:lstStyle>
            <a:lvl1pPr>
              <a:defRPr sz="4000">
                <a:solidFill>
                  <a:srgbClr val="525252"/>
                </a:solidFill>
              </a:defRPr>
            </a:lvl1pPr>
            <a:lvl2pPr>
              <a:defRPr>
                <a:solidFill>
                  <a:srgbClr val="525252"/>
                </a:solidFill>
              </a:defRPr>
            </a:lvl2pPr>
            <a:lvl3pPr>
              <a:defRPr>
                <a:solidFill>
                  <a:srgbClr val="525252"/>
                </a:solidFill>
              </a:defRPr>
            </a:lvl3pPr>
            <a:lvl4pPr>
              <a:defRPr>
                <a:solidFill>
                  <a:srgbClr val="525252"/>
                </a:solidFill>
              </a:defRPr>
            </a:lvl4pPr>
            <a:lvl5pPr>
              <a:defRPr>
                <a:solidFill>
                  <a:srgbClr val="5252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itle 1"/>
          <p:cNvSpPr>
            <a:spLocks noGrp="1"/>
          </p:cNvSpPr>
          <p:nvPr>
            <p:ph type="title"/>
          </p:nvPr>
        </p:nvSpPr>
        <p:spPr>
          <a:xfrm>
            <a:off x="274639" y="295274"/>
            <a:ext cx="11889564" cy="917575"/>
          </a:xfrm>
        </p:spPr>
        <p:txBody>
          <a:bodyPr/>
          <a:lstStyle>
            <a:lvl1pPr>
              <a:defRPr lang="en-US" sz="4800" b="0" kern="1200" cap="none" spc="-102" baseline="0" dirty="0">
                <a:ln w="3175">
                  <a:noFill/>
                </a:ln>
                <a:solidFill>
                  <a:srgbClr val="525252"/>
                </a:solidFill>
                <a:effectLst/>
                <a:latin typeface="+mj-lt"/>
                <a:ea typeface="+mn-ea"/>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33057546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1_Two Column Non-bulleted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5"/>
            <a:ext cx="5378548" cy="2351798"/>
          </a:xfrm>
        </p:spPr>
        <p:txBody>
          <a:bodyPr wrap="square">
            <a:spAutoFit/>
          </a:bodyPr>
          <a:lstStyle>
            <a:lvl1pPr marL="0" indent="0">
              <a:spcBef>
                <a:spcPts val="1200"/>
              </a:spcBef>
              <a:buClr>
                <a:schemeClr val="tx1"/>
              </a:buClr>
              <a:buFont typeface="Wingdings" pitchFamily="2" charset="2"/>
              <a:buNone/>
              <a:defRPr sz="3137">
                <a:solidFill>
                  <a:srgbClr val="0078D7"/>
                </a:solidFill>
              </a:defRPr>
            </a:lvl1pPr>
            <a:lvl2pPr marL="0" indent="0">
              <a:buNone/>
              <a:defRPr sz="1961">
                <a:solidFill>
                  <a:srgbClr val="525252"/>
                </a:solidFill>
              </a:defRPr>
            </a:lvl2pPr>
            <a:lvl3pPr marL="227209" indent="0">
              <a:buNone/>
              <a:tabLst/>
              <a:defRPr sz="1961">
                <a:solidFill>
                  <a:srgbClr val="525252"/>
                </a:solidFill>
              </a:defRPr>
            </a:lvl3pPr>
            <a:lvl4pPr marL="451306" indent="0">
              <a:buNone/>
              <a:defRPr>
                <a:solidFill>
                  <a:srgbClr val="525252"/>
                </a:solidFill>
              </a:defRPr>
            </a:lvl4pPr>
            <a:lvl5pPr marL="672290" indent="0">
              <a:buNone/>
              <a:tabLst/>
              <a:defRPr>
                <a:solidFill>
                  <a:srgbClr val="5252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5"/>
            <a:ext cx="5378548" cy="2351798"/>
          </a:xfrm>
        </p:spPr>
        <p:txBody>
          <a:bodyPr wrap="square">
            <a:spAutoFit/>
          </a:bodyPr>
          <a:lstStyle>
            <a:lvl1pPr marL="0" indent="0">
              <a:spcBef>
                <a:spcPts val="1200"/>
              </a:spcBef>
              <a:buClr>
                <a:schemeClr val="tx1"/>
              </a:buClr>
              <a:buFont typeface="Wingdings" pitchFamily="2" charset="2"/>
              <a:buNone/>
              <a:defRPr sz="3137">
                <a:solidFill>
                  <a:srgbClr val="0078D7"/>
                </a:solidFill>
              </a:defRPr>
            </a:lvl1pPr>
            <a:lvl2pPr marL="0" indent="0">
              <a:buNone/>
              <a:defRPr sz="1961">
                <a:solidFill>
                  <a:srgbClr val="525252"/>
                </a:solidFill>
              </a:defRPr>
            </a:lvl2pPr>
            <a:lvl3pPr marL="227209" indent="0">
              <a:buNone/>
              <a:tabLst/>
              <a:defRPr sz="1961">
                <a:solidFill>
                  <a:srgbClr val="525252"/>
                </a:solidFill>
              </a:defRPr>
            </a:lvl3pPr>
            <a:lvl4pPr marL="451306" indent="0">
              <a:buNone/>
              <a:defRPr>
                <a:solidFill>
                  <a:srgbClr val="525252"/>
                </a:solidFill>
              </a:defRPr>
            </a:lvl4pPr>
            <a:lvl5pPr marL="672290" indent="0">
              <a:buNone/>
              <a:tabLst/>
              <a:defRPr>
                <a:solidFill>
                  <a:srgbClr val="5252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1"/>
          <p:cNvSpPr>
            <a:spLocks noGrp="1"/>
          </p:cNvSpPr>
          <p:nvPr>
            <p:ph type="title"/>
          </p:nvPr>
        </p:nvSpPr>
        <p:spPr>
          <a:xfrm>
            <a:off x="274639" y="295274"/>
            <a:ext cx="11889564" cy="917575"/>
          </a:xfrm>
        </p:spPr>
        <p:txBody>
          <a:bodyPr/>
          <a:lstStyle>
            <a:lvl1pPr>
              <a:defRPr lang="en-US" sz="4800" b="0" kern="1200" cap="none" spc="-102" baseline="0" dirty="0">
                <a:ln w="3175">
                  <a:noFill/>
                </a:ln>
                <a:solidFill>
                  <a:srgbClr val="525252"/>
                </a:solidFill>
                <a:effectLst/>
                <a:latin typeface="+mj-lt"/>
                <a:ea typeface="+mn-ea"/>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89854937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1_Two Column 2-color Non-bulleted">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5"/>
            <a:ext cx="5378548" cy="2351798"/>
          </a:xfrm>
        </p:spPr>
        <p:txBody>
          <a:bodyPr wrap="square">
            <a:spAutoFit/>
          </a:bodyPr>
          <a:lstStyle>
            <a:lvl1pPr marL="0" indent="0">
              <a:spcBef>
                <a:spcPts val="1200"/>
              </a:spcBef>
              <a:buClr>
                <a:schemeClr val="tx1"/>
              </a:buClr>
              <a:buFont typeface="Wingdings" pitchFamily="2" charset="2"/>
              <a:buNone/>
              <a:defRPr sz="3137">
                <a:solidFill>
                  <a:srgbClr val="525252"/>
                </a:solidFill>
              </a:defRPr>
            </a:lvl1pPr>
            <a:lvl2pPr marL="0" indent="0">
              <a:buNone/>
              <a:defRPr sz="1961">
                <a:solidFill>
                  <a:srgbClr val="525252"/>
                </a:solidFill>
              </a:defRPr>
            </a:lvl2pPr>
            <a:lvl3pPr marL="227209" indent="0">
              <a:buNone/>
              <a:tabLst/>
              <a:defRPr sz="1961">
                <a:solidFill>
                  <a:srgbClr val="525252"/>
                </a:solidFill>
              </a:defRPr>
            </a:lvl3pPr>
            <a:lvl4pPr marL="451306" indent="0">
              <a:buNone/>
              <a:defRPr>
                <a:solidFill>
                  <a:srgbClr val="525252"/>
                </a:solidFill>
              </a:defRPr>
            </a:lvl4pPr>
            <a:lvl5pPr marL="672290" indent="0">
              <a:buNone/>
              <a:tabLst/>
              <a:defRPr>
                <a:solidFill>
                  <a:srgbClr val="52525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5"/>
            <a:ext cx="5378548" cy="2351798"/>
          </a:xfrm>
        </p:spPr>
        <p:txBody>
          <a:bodyPr wrap="square">
            <a:spAutoFit/>
          </a:bodyPr>
          <a:lstStyle>
            <a:lvl1pPr marL="0" indent="0">
              <a:spcBef>
                <a:spcPts val="1200"/>
              </a:spcBef>
              <a:buClr>
                <a:schemeClr val="tx1"/>
              </a:buClr>
              <a:buFont typeface="Wingdings" pitchFamily="2" charset="2"/>
              <a:buNone/>
              <a:defRPr sz="3137">
                <a:solidFill>
                  <a:srgbClr val="525252"/>
                </a:solidFill>
              </a:defRPr>
            </a:lvl1pPr>
            <a:lvl2pPr marL="0" indent="0">
              <a:buNone/>
              <a:defRPr sz="1961">
                <a:solidFill>
                  <a:srgbClr val="525252"/>
                </a:solidFill>
              </a:defRPr>
            </a:lvl2pPr>
            <a:lvl3pPr marL="227209" indent="0">
              <a:buNone/>
              <a:tabLst/>
              <a:defRPr sz="1961">
                <a:solidFill>
                  <a:srgbClr val="525252"/>
                </a:solidFill>
              </a:defRPr>
            </a:lvl3pPr>
            <a:lvl4pPr marL="451306" indent="0">
              <a:buNone/>
              <a:defRPr>
                <a:solidFill>
                  <a:srgbClr val="525252"/>
                </a:solidFill>
              </a:defRPr>
            </a:lvl4pPr>
            <a:lvl5pPr marL="672290" indent="0">
              <a:buNone/>
              <a:tabLst/>
              <a:defRPr>
                <a:solidFill>
                  <a:srgbClr val="52525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1"/>
          <p:cNvSpPr>
            <a:spLocks noGrp="1"/>
          </p:cNvSpPr>
          <p:nvPr>
            <p:ph type="title"/>
          </p:nvPr>
        </p:nvSpPr>
        <p:spPr>
          <a:xfrm>
            <a:off x="274639" y="295274"/>
            <a:ext cx="11889564" cy="917575"/>
          </a:xfrm>
        </p:spPr>
        <p:txBody>
          <a:bodyPr/>
          <a:lstStyle>
            <a:lvl1pPr>
              <a:defRPr lang="en-US" sz="4800" b="0" kern="1200" cap="none" spc="-102" baseline="0" dirty="0">
                <a:ln w="3175">
                  <a:noFill/>
                </a:ln>
                <a:solidFill>
                  <a:srgbClr val="525252"/>
                </a:solidFill>
                <a:effectLst/>
                <a:latin typeface="+mj-lt"/>
                <a:ea typeface="+mn-ea"/>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4202623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F341FA-B395-4EE6-B26A-294488EADA6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F8392A-8FED-4A26-B406-B57981794B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87530C3-2744-4B47-A89B-408B4BA42820}"/>
              </a:ext>
            </a:extLst>
          </p:cNvPr>
          <p:cNvSpPr>
            <a:spLocks noGrp="1"/>
          </p:cNvSpPr>
          <p:nvPr>
            <p:ph type="dt" sz="half" idx="10"/>
          </p:nvPr>
        </p:nvSpPr>
        <p:spPr/>
        <p:txBody>
          <a:bodyPr/>
          <a:lstStyle/>
          <a:p>
            <a:fld id="{E6C20DFE-00DC-49BF-B34F-AC97E5F1102A}" type="datetimeFigureOut">
              <a:rPr lang="en-US" smtClean="0"/>
              <a:t>10/25/2019</a:t>
            </a:fld>
            <a:endParaRPr lang="en-US"/>
          </a:p>
        </p:txBody>
      </p:sp>
      <p:sp>
        <p:nvSpPr>
          <p:cNvPr id="5" name="Footer Placeholder 4">
            <a:extLst>
              <a:ext uri="{FF2B5EF4-FFF2-40B4-BE49-F238E27FC236}">
                <a16:creationId xmlns:a16="http://schemas.microsoft.com/office/drawing/2014/main" id="{51CA9A2D-1E79-47ED-BBED-0A99D580C5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43A36E-B4BF-46B7-AC9A-5436BDE30237}"/>
              </a:ext>
            </a:extLst>
          </p:cNvPr>
          <p:cNvSpPr>
            <a:spLocks noGrp="1"/>
          </p:cNvSpPr>
          <p:nvPr>
            <p:ph type="sldNum" sz="quarter" idx="12"/>
          </p:nvPr>
        </p:nvSpPr>
        <p:spPr/>
        <p:txBody>
          <a:bodyPr/>
          <a:lstStyle/>
          <a:p>
            <a:fld id="{5CFDDCCF-DBB7-46B2-A5D4-578FA0201447}" type="slidenum">
              <a:rPr lang="en-US" smtClean="0"/>
              <a:t>‹#›</a:t>
            </a:fld>
            <a:endParaRPr lang="en-US"/>
          </a:p>
        </p:txBody>
      </p:sp>
    </p:spTree>
    <p:extLst>
      <p:ext uri="{BB962C8B-B14F-4D97-AF65-F5344CB8AC3E}">
        <p14:creationId xmlns:p14="http://schemas.microsoft.com/office/powerpoint/2010/main" val="269205466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1_Two Column Bullet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6"/>
            <a:ext cx="5378548" cy="2406108"/>
          </a:xfrm>
        </p:spPr>
        <p:txBody>
          <a:bodyPr wrap="square">
            <a:spAutoFit/>
          </a:bodyPr>
          <a:lstStyle>
            <a:lvl1pPr marL="281677" indent="-281677">
              <a:spcBef>
                <a:spcPts val="1200"/>
              </a:spcBef>
              <a:buClr>
                <a:schemeClr val="tx1"/>
              </a:buClr>
              <a:buFont typeface="Arial" pitchFamily="34" charset="0"/>
              <a:buChar char="•"/>
              <a:defRPr sz="3137">
                <a:solidFill>
                  <a:srgbClr val="0078D7"/>
                </a:solidFill>
              </a:defRPr>
            </a:lvl1pPr>
            <a:lvl2pPr marL="520702" indent="-228601">
              <a:defRPr sz="2353">
                <a:solidFill>
                  <a:srgbClr val="525252"/>
                </a:solidFill>
              </a:defRPr>
            </a:lvl2pPr>
            <a:lvl3pPr marL="685803" indent="-165101">
              <a:tabLst/>
              <a:defRPr sz="1961">
                <a:solidFill>
                  <a:srgbClr val="525252"/>
                </a:solidFill>
              </a:defRPr>
            </a:lvl3pPr>
            <a:lvl4pPr marL="863603" indent="-177801">
              <a:defRPr>
                <a:solidFill>
                  <a:srgbClr val="525252"/>
                </a:solidFill>
              </a:defRPr>
            </a:lvl4pPr>
            <a:lvl5pPr marL="1028704" indent="-165101">
              <a:tabLst/>
              <a:defRPr>
                <a:solidFill>
                  <a:srgbClr val="5252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406108"/>
          </a:xfrm>
        </p:spPr>
        <p:txBody>
          <a:bodyPr wrap="square">
            <a:spAutoFit/>
          </a:bodyPr>
          <a:lstStyle>
            <a:lvl1pPr marL="281677" indent="-281677">
              <a:spcBef>
                <a:spcPts val="1200"/>
              </a:spcBef>
              <a:buClr>
                <a:schemeClr val="tx1"/>
              </a:buClr>
              <a:buFont typeface="Arial" pitchFamily="34" charset="0"/>
              <a:buChar char="•"/>
              <a:defRPr sz="3137">
                <a:solidFill>
                  <a:srgbClr val="0078D7"/>
                </a:solidFill>
              </a:defRPr>
            </a:lvl1pPr>
            <a:lvl2pPr marL="520702" indent="-228601">
              <a:defRPr sz="2353">
                <a:solidFill>
                  <a:srgbClr val="525252"/>
                </a:solidFill>
              </a:defRPr>
            </a:lvl2pPr>
            <a:lvl3pPr marL="685803" indent="-165101">
              <a:tabLst/>
              <a:defRPr sz="1961">
                <a:solidFill>
                  <a:srgbClr val="525252"/>
                </a:solidFill>
              </a:defRPr>
            </a:lvl3pPr>
            <a:lvl4pPr marL="863603" indent="-177801">
              <a:defRPr>
                <a:solidFill>
                  <a:srgbClr val="525252"/>
                </a:solidFill>
              </a:defRPr>
            </a:lvl4pPr>
            <a:lvl5pPr marL="1028704" indent="-165101">
              <a:tabLst/>
              <a:defRPr>
                <a:solidFill>
                  <a:srgbClr val="5252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itle 1"/>
          <p:cNvSpPr>
            <a:spLocks noGrp="1"/>
          </p:cNvSpPr>
          <p:nvPr>
            <p:ph type="title"/>
          </p:nvPr>
        </p:nvSpPr>
        <p:spPr>
          <a:xfrm>
            <a:off x="274639" y="295274"/>
            <a:ext cx="11889564" cy="917575"/>
          </a:xfrm>
        </p:spPr>
        <p:txBody>
          <a:bodyPr/>
          <a:lstStyle>
            <a:lvl1pPr>
              <a:defRPr lang="en-US" sz="4800" b="0" kern="1200" cap="none" spc="-102" baseline="0" dirty="0">
                <a:ln w="3175">
                  <a:noFill/>
                </a:ln>
                <a:solidFill>
                  <a:srgbClr val="525252"/>
                </a:solidFill>
                <a:effectLst/>
                <a:latin typeface="+mj-lt"/>
                <a:ea typeface="+mn-ea"/>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3104452520"/>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1_Two Column Bullet text 1st level color">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41" y="1189176"/>
            <a:ext cx="5378548" cy="2406108"/>
          </a:xfrm>
        </p:spPr>
        <p:txBody>
          <a:bodyPr wrap="square">
            <a:spAutoFit/>
          </a:bodyPr>
          <a:lstStyle>
            <a:lvl1pPr marL="281677" indent="-281677">
              <a:spcBef>
                <a:spcPts val="1200"/>
              </a:spcBef>
              <a:buClr>
                <a:schemeClr val="tx2"/>
              </a:buClr>
              <a:buFont typeface="Arial" pitchFamily="34" charset="0"/>
              <a:buChar char="•"/>
              <a:defRPr sz="3137">
                <a:solidFill>
                  <a:srgbClr val="525252"/>
                </a:solidFill>
              </a:defRPr>
            </a:lvl1pPr>
            <a:lvl2pPr marL="520702" indent="-228601">
              <a:defRPr sz="2353">
                <a:solidFill>
                  <a:srgbClr val="525252"/>
                </a:solidFill>
              </a:defRPr>
            </a:lvl2pPr>
            <a:lvl3pPr marL="685803" indent="-165101">
              <a:tabLst/>
              <a:defRPr sz="1961">
                <a:solidFill>
                  <a:srgbClr val="525252"/>
                </a:solidFill>
              </a:defRPr>
            </a:lvl3pPr>
            <a:lvl4pPr marL="863603" indent="-177801">
              <a:defRPr>
                <a:solidFill>
                  <a:srgbClr val="525252"/>
                </a:solidFill>
              </a:defRPr>
            </a:lvl4pPr>
            <a:lvl5pPr marL="1028704" indent="-165101">
              <a:tabLst/>
              <a:defRPr>
                <a:solidFill>
                  <a:srgbClr val="52525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3"/>
          <p:cNvSpPr>
            <a:spLocks noGrp="1"/>
          </p:cNvSpPr>
          <p:nvPr>
            <p:ph type="body" sz="quarter" idx="11"/>
          </p:nvPr>
        </p:nvSpPr>
        <p:spPr>
          <a:xfrm>
            <a:off x="6544214" y="1189176"/>
            <a:ext cx="5378548" cy="2406108"/>
          </a:xfrm>
        </p:spPr>
        <p:txBody>
          <a:bodyPr wrap="square">
            <a:spAutoFit/>
          </a:bodyPr>
          <a:lstStyle>
            <a:lvl1pPr marL="281677" indent="-281677">
              <a:spcBef>
                <a:spcPts val="1200"/>
              </a:spcBef>
              <a:buClr>
                <a:schemeClr val="tx2"/>
              </a:buClr>
              <a:buFont typeface="Arial" pitchFamily="34" charset="0"/>
              <a:buChar char="•"/>
              <a:defRPr sz="3137">
                <a:solidFill>
                  <a:srgbClr val="525252"/>
                </a:solidFill>
              </a:defRPr>
            </a:lvl1pPr>
            <a:lvl2pPr marL="520702" indent="-228601">
              <a:defRPr sz="2353">
                <a:solidFill>
                  <a:srgbClr val="525252"/>
                </a:solidFill>
              </a:defRPr>
            </a:lvl2pPr>
            <a:lvl3pPr marL="685803" indent="-165101">
              <a:tabLst/>
              <a:defRPr sz="1961">
                <a:solidFill>
                  <a:srgbClr val="525252"/>
                </a:solidFill>
              </a:defRPr>
            </a:lvl3pPr>
            <a:lvl4pPr marL="863603" indent="-177801">
              <a:defRPr>
                <a:solidFill>
                  <a:srgbClr val="525252"/>
                </a:solidFill>
              </a:defRPr>
            </a:lvl4pPr>
            <a:lvl5pPr marL="1028704" indent="-165101">
              <a:tabLst/>
              <a:defRPr>
                <a:solidFill>
                  <a:srgbClr val="52525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1"/>
          <p:cNvSpPr>
            <a:spLocks noGrp="1"/>
          </p:cNvSpPr>
          <p:nvPr>
            <p:ph type="title"/>
          </p:nvPr>
        </p:nvSpPr>
        <p:spPr>
          <a:xfrm>
            <a:off x="274639" y="295274"/>
            <a:ext cx="11889564" cy="917575"/>
          </a:xfrm>
        </p:spPr>
        <p:txBody>
          <a:bodyPr/>
          <a:lstStyle>
            <a:lvl1pPr>
              <a:defRPr lang="en-US" sz="4800" b="0" kern="1200" cap="none" spc="-102" baseline="0" dirty="0">
                <a:ln w="3175">
                  <a:noFill/>
                </a:ln>
                <a:solidFill>
                  <a:srgbClr val="525252"/>
                </a:solidFill>
                <a:effectLst/>
                <a:latin typeface="+mj-lt"/>
                <a:ea typeface="+mn-ea"/>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222262330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3" name="Title 1"/>
          <p:cNvSpPr>
            <a:spLocks noGrp="1"/>
          </p:cNvSpPr>
          <p:nvPr>
            <p:ph type="title"/>
          </p:nvPr>
        </p:nvSpPr>
        <p:spPr>
          <a:xfrm>
            <a:off x="274639" y="295274"/>
            <a:ext cx="11889564" cy="917575"/>
          </a:xfrm>
        </p:spPr>
        <p:txBody>
          <a:bodyPr/>
          <a:lstStyle>
            <a:lvl1pPr>
              <a:defRPr lang="en-US" sz="4800" b="0" kern="1200" cap="none" spc="-102" baseline="0" dirty="0">
                <a:ln w="3175">
                  <a:noFill/>
                </a:ln>
                <a:solidFill>
                  <a:srgbClr val="525252"/>
                </a:solidFill>
                <a:effectLst/>
                <a:latin typeface="+mj-lt"/>
                <a:ea typeface="+mn-ea"/>
                <a:cs typeface="Segoe UI" pitchFamily="34" charset="0"/>
              </a:defRPr>
            </a:lvl1pPr>
          </a:lstStyle>
          <a:p>
            <a:r>
              <a:rPr lang="en-US" dirty="0"/>
              <a:t>Click to edit Master title style</a:t>
            </a:r>
          </a:p>
        </p:txBody>
      </p:sp>
    </p:spTree>
    <p:extLst>
      <p:ext uri="{BB962C8B-B14F-4D97-AF65-F5344CB8AC3E}">
        <p14:creationId xmlns:p14="http://schemas.microsoft.com/office/powerpoint/2010/main" val="10925737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_自訂版面配置">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274639" y="1209973"/>
            <a:ext cx="10056812" cy="1181862"/>
          </a:xfrm>
          <a:noFill/>
        </p:spPr>
        <p:txBody>
          <a:bodyPr tIns="91440" bIns="91440" anchor="t" anchorCtr="0">
            <a:spAutoFit/>
          </a:bodyPr>
          <a:lstStyle>
            <a:lvl1pPr>
              <a:defRPr sz="7200" spc="-100" baseline="0">
                <a:solidFill>
                  <a:schemeClr val="bg1"/>
                </a:solidFill>
              </a:defRPr>
            </a:lvl1pPr>
          </a:lstStyle>
          <a:p>
            <a:r>
              <a:rPr lang="en-US" dirty="0"/>
              <a:t>Demo title</a:t>
            </a:r>
          </a:p>
        </p:txBody>
      </p:sp>
      <p:sp>
        <p:nvSpPr>
          <p:cNvPr id="4" name="Text Placeholder 4"/>
          <p:cNvSpPr>
            <a:spLocks noGrp="1"/>
          </p:cNvSpPr>
          <p:nvPr>
            <p:ph type="body" sz="quarter" idx="12" hasCustomPrompt="1"/>
          </p:nvPr>
        </p:nvSpPr>
        <p:spPr>
          <a:xfrm>
            <a:off x="274638" y="3954463"/>
            <a:ext cx="10058401" cy="738664"/>
          </a:xfrm>
          <a:noFill/>
        </p:spPr>
        <p:txBody>
          <a:bodyPr lIns="182880" tIns="146304" rIns="182880" bIns="146304">
            <a:spAutoFit/>
          </a:bodyPr>
          <a:lstStyle>
            <a:lvl1pPr marL="0" indent="0">
              <a:spcBef>
                <a:spcPts val="0"/>
              </a:spcBef>
              <a:buNone/>
              <a:defRPr sz="3200" spc="0" baseline="0">
                <a:solidFill>
                  <a:schemeClr val="bg1"/>
                </a:solidFill>
                <a:latin typeface="+mj-lt"/>
              </a:defRPr>
            </a:lvl1pPr>
          </a:lstStyle>
          <a:p>
            <a:pPr lvl="0"/>
            <a:r>
              <a:rPr lang="en-US" dirty="0"/>
              <a:t>Speaker Name</a:t>
            </a:r>
          </a:p>
        </p:txBody>
      </p:sp>
    </p:spTree>
    <p:extLst>
      <p:ext uri="{BB962C8B-B14F-4D97-AF65-F5344CB8AC3E}">
        <p14:creationId xmlns:p14="http://schemas.microsoft.com/office/powerpoint/2010/main" val="2552146131"/>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Video slid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4639" y="1209973"/>
            <a:ext cx="10056812" cy="1181862"/>
          </a:xfrm>
          <a:noFill/>
        </p:spPr>
        <p:txBody>
          <a:bodyPr tIns="91440" bIns="91440" anchor="t" anchorCtr="0">
            <a:spAutoFit/>
          </a:bodyPr>
          <a:lstStyle>
            <a:lvl1pPr>
              <a:defRPr lang="en-US" sz="7200" b="0" kern="1200" cap="none" spc="-100" baseline="0" dirty="0">
                <a:ln w="3175">
                  <a:noFill/>
                </a:ln>
                <a:solidFill>
                  <a:srgbClr val="525252"/>
                </a:soli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278000697"/>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solidFill>
                  <a:schemeClr val="bg1"/>
                </a:solidFill>
              </a:defRPr>
            </a:lvl1pPr>
          </a:lstStyle>
          <a:p>
            <a:r>
              <a:rPr lang="en-US" dirty="0"/>
              <a:t>Section title</a:t>
            </a:r>
          </a:p>
        </p:txBody>
      </p:sp>
    </p:spTree>
    <p:extLst>
      <p:ext uri="{BB962C8B-B14F-4D97-AF65-F5344CB8AC3E}">
        <p14:creationId xmlns:p14="http://schemas.microsoft.com/office/powerpoint/2010/main" val="3346115369"/>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ection Title White">
    <p:spTree>
      <p:nvGrpSpPr>
        <p:cNvPr id="1" name=""/>
        <p:cNvGrpSpPr/>
        <p:nvPr/>
      </p:nvGrpSpPr>
      <p:grpSpPr>
        <a:xfrm>
          <a:off x="0" y="0"/>
          <a:ext cx="0" cy="0"/>
          <a:chOff x="0" y="0"/>
          <a:chExt cx="0" cy="0"/>
        </a:xfrm>
      </p:grpSpPr>
      <p:sp>
        <p:nvSpPr>
          <p:cNvPr id="3" name="Title 1"/>
          <p:cNvSpPr>
            <a:spLocks noGrp="1"/>
          </p:cNvSpPr>
          <p:nvPr>
            <p:ph type="title" hasCustomPrompt="1"/>
          </p:nvPr>
        </p:nvSpPr>
        <p:spPr>
          <a:xfrm>
            <a:off x="274638" y="2125662"/>
            <a:ext cx="11887200" cy="1181862"/>
          </a:xfrm>
          <a:noFill/>
        </p:spPr>
        <p:txBody>
          <a:bodyPr tIns="91440" bIns="91440" anchor="t" anchorCtr="0">
            <a:spAutoFit/>
          </a:bodyPr>
          <a:lstStyle>
            <a:lvl1pPr>
              <a:defRPr sz="7200" spc="-100" baseline="0">
                <a:solidFill>
                  <a:srgbClr val="525252"/>
                </a:solidFill>
              </a:defRPr>
            </a:lvl1pPr>
          </a:lstStyle>
          <a:p>
            <a:r>
              <a:rPr lang="en-US" dirty="0"/>
              <a:t>Section title</a:t>
            </a:r>
          </a:p>
        </p:txBody>
      </p:sp>
    </p:spTree>
    <p:extLst>
      <p:ext uri="{BB962C8B-B14F-4D97-AF65-F5344CB8AC3E}">
        <p14:creationId xmlns:p14="http://schemas.microsoft.com/office/powerpoint/2010/main" val="327783934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_50-50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1" y="1217195"/>
            <a:ext cx="5378548" cy="1973570"/>
          </a:xfrm>
        </p:spPr>
        <p:txBody>
          <a:bodyPr>
            <a:spAutoFit/>
          </a:bodyPr>
          <a:lstStyle>
            <a:lvl1pPr>
              <a:defRPr sz="6470" baseline="0">
                <a:solidFill>
                  <a:srgbClr val="525252"/>
                </a:solidFill>
              </a:defRPr>
            </a:lvl1pPr>
          </a:lstStyle>
          <a:p>
            <a:r>
              <a:rPr lang="en-US" dirty="0"/>
              <a:t>50/50 photo layout</a:t>
            </a:r>
          </a:p>
        </p:txBody>
      </p:sp>
      <p:sp>
        <p:nvSpPr>
          <p:cNvPr id="5" name="Picture Placeholder 4"/>
          <p:cNvSpPr>
            <a:spLocks noGrp="1"/>
          </p:cNvSpPr>
          <p:nvPr>
            <p:ph type="pic" sz="quarter" idx="10"/>
          </p:nvPr>
        </p:nvSpPr>
        <p:spPr bwMode="ltGray">
          <a:xfrm>
            <a:off x="6097556" y="0"/>
            <a:ext cx="6094444" cy="6856100"/>
          </a:xfr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45242351"/>
      </p:ext>
    </p:extLst>
  </p:cSld>
  <p:clrMapOvr>
    <a:masterClrMapping/>
  </p:clrMapOvr>
  <p:extLst>
    <p:ext uri="{DCECCB84-F9BA-43D5-87BE-67443E8EF086}">
      <p15:sldGuideLst xmlns:p15="http://schemas.microsoft.com/office/powerpoint/2012/main">
        <p15:guide id="1" pos="3840">
          <p15:clr>
            <a:srgbClr val="FBAE40"/>
          </p15:clr>
        </p15:guide>
        <p15:guide id="2" orient="horz" pos="216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ke">
    <p:spTree>
      <p:nvGrpSpPr>
        <p:cNvPr id="1" name=""/>
        <p:cNvGrpSpPr/>
        <p:nvPr/>
      </p:nvGrpSpPr>
      <p:grpSpPr>
        <a:xfrm>
          <a:off x="0" y="0"/>
          <a:ext cx="0" cy="0"/>
          <a:chOff x="0" y="0"/>
          <a:chExt cx="0" cy="0"/>
        </a:xfrm>
      </p:grpSpPr>
    </p:spTree>
    <p:extLst>
      <p:ext uri="{BB962C8B-B14F-4D97-AF65-F5344CB8AC3E}">
        <p14:creationId xmlns:p14="http://schemas.microsoft.com/office/powerpoint/2010/main" val="636597445"/>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5267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B46A1-E7CB-44DC-9F1E-4092F21FD89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31AA8EC-2E5D-47EC-AE1C-8948541419B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80F799D-93FD-4ACD-A7CD-263559418D9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8026ECD-5291-4525-B2C2-2C66CB6693C3}"/>
              </a:ext>
            </a:extLst>
          </p:cNvPr>
          <p:cNvSpPr>
            <a:spLocks noGrp="1"/>
          </p:cNvSpPr>
          <p:nvPr>
            <p:ph type="dt" sz="half" idx="10"/>
          </p:nvPr>
        </p:nvSpPr>
        <p:spPr/>
        <p:txBody>
          <a:bodyPr/>
          <a:lstStyle/>
          <a:p>
            <a:fld id="{E6C20DFE-00DC-49BF-B34F-AC97E5F1102A}" type="datetimeFigureOut">
              <a:rPr lang="en-US" smtClean="0"/>
              <a:t>10/25/2019</a:t>
            </a:fld>
            <a:endParaRPr lang="en-US"/>
          </a:p>
        </p:txBody>
      </p:sp>
      <p:sp>
        <p:nvSpPr>
          <p:cNvPr id="6" name="Footer Placeholder 5">
            <a:extLst>
              <a:ext uri="{FF2B5EF4-FFF2-40B4-BE49-F238E27FC236}">
                <a16:creationId xmlns:a16="http://schemas.microsoft.com/office/drawing/2014/main" id="{72061DD8-4E4B-4BC5-BFC9-C2FD8370AD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E2D4C8-ED6B-48DD-B4DA-9DB298F17658}"/>
              </a:ext>
            </a:extLst>
          </p:cNvPr>
          <p:cNvSpPr>
            <a:spLocks noGrp="1"/>
          </p:cNvSpPr>
          <p:nvPr>
            <p:ph type="sldNum" sz="quarter" idx="12"/>
          </p:nvPr>
        </p:nvSpPr>
        <p:spPr/>
        <p:txBody>
          <a:bodyPr/>
          <a:lstStyle/>
          <a:p>
            <a:fld id="{5CFDDCCF-DBB7-46B2-A5D4-578FA0201447}" type="slidenum">
              <a:rPr lang="en-US" smtClean="0"/>
              <a:t>‹#›</a:t>
            </a:fld>
            <a:endParaRPr lang="en-US"/>
          </a:p>
        </p:txBody>
      </p:sp>
    </p:spTree>
    <p:extLst>
      <p:ext uri="{BB962C8B-B14F-4D97-AF65-F5344CB8AC3E}">
        <p14:creationId xmlns:p14="http://schemas.microsoft.com/office/powerpoint/2010/main" val="1259384410"/>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_Blake">
    <p:spTree>
      <p:nvGrpSpPr>
        <p:cNvPr id="1" name=""/>
        <p:cNvGrpSpPr/>
        <p:nvPr/>
      </p:nvGrpSpPr>
      <p:grpSpPr>
        <a:xfrm>
          <a:off x="0" y="0"/>
          <a:ext cx="0" cy="0"/>
          <a:chOff x="0" y="0"/>
          <a:chExt cx="0" cy="0"/>
        </a:xfrm>
      </p:grpSpPr>
    </p:spTree>
    <p:extLst>
      <p:ext uri="{BB962C8B-B14F-4D97-AF65-F5344CB8AC3E}">
        <p14:creationId xmlns:p14="http://schemas.microsoft.com/office/powerpoint/2010/main" val="17071371"/>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89241632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Microsoft Corporation. All rights reserved. </a:t>
            </a:r>
          </a:p>
        </p:txBody>
      </p:sp>
      <p:pic>
        <p:nvPicPr>
          <p:cNvPr id="4" name="Picture 3"/>
          <p:cNvPicPr>
            <a:picLocks noChangeAspect="1"/>
          </p:cNvPicPr>
          <p:nvPr userDrawn="1"/>
        </p:nvPicPr>
        <p:blipFill>
          <a:blip r:embed="rId2"/>
          <a:stretch>
            <a:fillRect/>
          </a:stretch>
        </p:blipFill>
        <p:spPr>
          <a:xfrm>
            <a:off x="420599" y="3068960"/>
            <a:ext cx="3227129" cy="692057"/>
          </a:xfrm>
          <a:prstGeom prst="rect">
            <a:avLst/>
          </a:prstGeom>
        </p:spPr>
      </p:pic>
    </p:spTree>
    <p:extLst>
      <p:ext uri="{BB962C8B-B14F-4D97-AF65-F5344CB8AC3E}">
        <p14:creationId xmlns:p14="http://schemas.microsoft.com/office/powerpoint/2010/main" val="3353178617"/>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Black Notes slide Layout">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4034587330"/>
      </p:ext>
    </p:extLst>
  </p:cSld>
  <p:clrMapOvr>
    <a:overrideClrMapping bg1="dk1" tx1="lt1" bg2="dk2" tx2="lt2" accent1="accent1" accent2="accent2" accent3="accent3" accent4="accent4" accent5="accent5" accent6="accent6" hlink="hlink" folHlink="folHlink"/>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userDrawn="1">
  <p:cSld name="Closing logo slide_color">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39" y="6171616"/>
            <a:ext cx="11653522"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Microsoft Corporation. All rights reserved. </a:t>
            </a:r>
          </a:p>
        </p:txBody>
      </p:sp>
      <p:pic>
        <p:nvPicPr>
          <p:cNvPr id="4" name="Picture 3"/>
          <p:cNvPicPr>
            <a:picLocks noChangeAspect="1"/>
          </p:cNvPicPr>
          <p:nvPr userDrawn="1"/>
        </p:nvPicPr>
        <p:blipFill>
          <a:blip r:embed="rId2"/>
          <a:stretch>
            <a:fillRect/>
          </a:stretch>
        </p:blipFill>
        <p:spPr>
          <a:xfrm>
            <a:off x="450205" y="3083652"/>
            <a:ext cx="3227129" cy="692059"/>
          </a:xfrm>
          <a:prstGeom prst="rect">
            <a:avLst/>
          </a:prstGeom>
        </p:spPr>
      </p:pic>
    </p:spTree>
    <p:extLst>
      <p:ext uri="{BB962C8B-B14F-4D97-AF65-F5344CB8AC3E}">
        <p14:creationId xmlns:p14="http://schemas.microsoft.com/office/powerpoint/2010/main" val="1882734571"/>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D3A89-D7E1-4293-98BD-7EE7A4B7361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8DA3112-071D-4AF9-AFBF-8D60E5FEC7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7A20DE58-2888-48D1-8F7E-A8AAE1B7A0DD}"/>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CF3F7D0-B2F3-4AD6-9216-A9F5E14336D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7F34403A-A010-452A-96FD-4850ACF2E82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BAA8BD7-9D5B-4FFD-86D7-7D673313C38B}"/>
              </a:ext>
            </a:extLst>
          </p:cNvPr>
          <p:cNvSpPr>
            <a:spLocks noGrp="1"/>
          </p:cNvSpPr>
          <p:nvPr>
            <p:ph type="dt" sz="half" idx="10"/>
          </p:nvPr>
        </p:nvSpPr>
        <p:spPr/>
        <p:txBody>
          <a:bodyPr/>
          <a:lstStyle/>
          <a:p>
            <a:fld id="{E6C20DFE-00DC-49BF-B34F-AC97E5F1102A}" type="datetimeFigureOut">
              <a:rPr lang="en-US" smtClean="0"/>
              <a:t>10/25/2019</a:t>
            </a:fld>
            <a:endParaRPr lang="en-US"/>
          </a:p>
        </p:txBody>
      </p:sp>
      <p:sp>
        <p:nvSpPr>
          <p:cNvPr id="8" name="Footer Placeholder 7">
            <a:extLst>
              <a:ext uri="{FF2B5EF4-FFF2-40B4-BE49-F238E27FC236}">
                <a16:creationId xmlns:a16="http://schemas.microsoft.com/office/drawing/2014/main" id="{E6EDD545-AA0A-48E3-8B13-FB8484C7189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A953C46-67A5-4B20-8775-A6889B3D4469}"/>
              </a:ext>
            </a:extLst>
          </p:cNvPr>
          <p:cNvSpPr>
            <a:spLocks noGrp="1"/>
          </p:cNvSpPr>
          <p:nvPr>
            <p:ph type="sldNum" sz="quarter" idx="12"/>
          </p:nvPr>
        </p:nvSpPr>
        <p:spPr/>
        <p:txBody>
          <a:bodyPr/>
          <a:lstStyle/>
          <a:p>
            <a:fld id="{5CFDDCCF-DBB7-46B2-A5D4-578FA0201447}" type="slidenum">
              <a:rPr lang="en-US" smtClean="0"/>
              <a:t>‹#›</a:t>
            </a:fld>
            <a:endParaRPr lang="en-US"/>
          </a:p>
        </p:txBody>
      </p:sp>
    </p:spTree>
    <p:extLst>
      <p:ext uri="{BB962C8B-B14F-4D97-AF65-F5344CB8AC3E}">
        <p14:creationId xmlns:p14="http://schemas.microsoft.com/office/powerpoint/2010/main" val="40092513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23A01-D85A-406C-833A-090DD1B8E93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7FC231-0378-497A-97A2-F6385F4C5E05}"/>
              </a:ext>
            </a:extLst>
          </p:cNvPr>
          <p:cNvSpPr>
            <a:spLocks noGrp="1"/>
          </p:cNvSpPr>
          <p:nvPr>
            <p:ph type="dt" sz="half" idx="10"/>
          </p:nvPr>
        </p:nvSpPr>
        <p:spPr/>
        <p:txBody>
          <a:bodyPr/>
          <a:lstStyle/>
          <a:p>
            <a:fld id="{E6C20DFE-00DC-49BF-B34F-AC97E5F1102A}" type="datetimeFigureOut">
              <a:rPr lang="en-US" smtClean="0"/>
              <a:t>10/25/2019</a:t>
            </a:fld>
            <a:endParaRPr lang="en-US"/>
          </a:p>
        </p:txBody>
      </p:sp>
      <p:sp>
        <p:nvSpPr>
          <p:cNvPr id="4" name="Footer Placeholder 3">
            <a:extLst>
              <a:ext uri="{FF2B5EF4-FFF2-40B4-BE49-F238E27FC236}">
                <a16:creationId xmlns:a16="http://schemas.microsoft.com/office/drawing/2014/main" id="{1744DF1A-6009-4AFD-ADDE-0A317902A08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C6CE847-3BAF-4980-BE35-CB95C84D0AF9}"/>
              </a:ext>
            </a:extLst>
          </p:cNvPr>
          <p:cNvSpPr>
            <a:spLocks noGrp="1"/>
          </p:cNvSpPr>
          <p:nvPr>
            <p:ph type="sldNum" sz="quarter" idx="12"/>
          </p:nvPr>
        </p:nvSpPr>
        <p:spPr/>
        <p:txBody>
          <a:bodyPr/>
          <a:lstStyle/>
          <a:p>
            <a:fld id="{5CFDDCCF-DBB7-46B2-A5D4-578FA0201447}" type="slidenum">
              <a:rPr lang="en-US" smtClean="0"/>
              <a:t>‹#›</a:t>
            </a:fld>
            <a:endParaRPr lang="en-US"/>
          </a:p>
        </p:txBody>
      </p:sp>
    </p:spTree>
    <p:extLst>
      <p:ext uri="{BB962C8B-B14F-4D97-AF65-F5344CB8AC3E}">
        <p14:creationId xmlns:p14="http://schemas.microsoft.com/office/powerpoint/2010/main" val="5374515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C80EBF-C2DE-4EE2-9E26-033A79637014}"/>
              </a:ext>
            </a:extLst>
          </p:cNvPr>
          <p:cNvSpPr>
            <a:spLocks noGrp="1"/>
          </p:cNvSpPr>
          <p:nvPr>
            <p:ph type="dt" sz="half" idx="10"/>
          </p:nvPr>
        </p:nvSpPr>
        <p:spPr/>
        <p:txBody>
          <a:bodyPr/>
          <a:lstStyle/>
          <a:p>
            <a:fld id="{E6C20DFE-00DC-49BF-B34F-AC97E5F1102A}" type="datetimeFigureOut">
              <a:rPr lang="en-US" smtClean="0"/>
              <a:t>10/25/2019</a:t>
            </a:fld>
            <a:endParaRPr lang="en-US"/>
          </a:p>
        </p:txBody>
      </p:sp>
      <p:sp>
        <p:nvSpPr>
          <p:cNvPr id="3" name="Footer Placeholder 2">
            <a:extLst>
              <a:ext uri="{FF2B5EF4-FFF2-40B4-BE49-F238E27FC236}">
                <a16:creationId xmlns:a16="http://schemas.microsoft.com/office/drawing/2014/main" id="{1BB1514A-DB87-4B16-8425-F37C0B353F2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151C0C5-40D1-4453-8517-A9D1DC0EA790}"/>
              </a:ext>
            </a:extLst>
          </p:cNvPr>
          <p:cNvSpPr>
            <a:spLocks noGrp="1"/>
          </p:cNvSpPr>
          <p:nvPr>
            <p:ph type="sldNum" sz="quarter" idx="12"/>
          </p:nvPr>
        </p:nvSpPr>
        <p:spPr/>
        <p:txBody>
          <a:bodyPr/>
          <a:lstStyle/>
          <a:p>
            <a:fld id="{5CFDDCCF-DBB7-46B2-A5D4-578FA0201447}" type="slidenum">
              <a:rPr lang="en-US" smtClean="0"/>
              <a:t>‹#›</a:t>
            </a:fld>
            <a:endParaRPr lang="en-US"/>
          </a:p>
        </p:txBody>
      </p:sp>
    </p:spTree>
    <p:extLst>
      <p:ext uri="{BB962C8B-B14F-4D97-AF65-F5344CB8AC3E}">
        <p14:creationId xmlns:p14="http://schemas.microsoft.com/office/powerpoint/2010/main" val="11732546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BC5595-C435-4B23-9096-963EF0D1756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CDF59AF-DD62-4AF3-971A-EB20268D8BB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9B43095-E644-4501-B09E-23E767DBDE7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42B361D-E3CD-445C-B8F0-5096DCB35E32}"/>
              </a:ext>
            </a:extLst>
          </p:cNvPr>
          <p:cNvSpPr>
            <a:spLocks noGrp="1"/>
          </p:cNvSpPr>
          <p:nvPr>
            <p:ph type="dt" sz="half" idx="10"/>
          </p:nvPr>
        </p:nvSpPr>
        <p:spPr/>
        <p:txBody>
          <a:bodyPr/>
          <a:lstStyle/>
          <a:p>
            <a:fld id="{E6C20DFE-00DC-49BF-B34F-AC97E5F1102A}" type="datetimeFigureOut">
              <a:rPr lang="en-US" smtClean="0"/>
              <a:t>10/25/2019</a:t>
            </a:fld>
            <a:endParaRPr lang="en-US"/>
          </a:p>
        </p:txBody>
      </p:sp>
      <p:sp>
        <p:nvSpPr>
          <p:cNvPr id="6" name="Footer Placeholder 5">
            <a:extLst>
              <a:ext uri="{FF2B5EF4-FFF2-40B4-BE49-F238E27FC236}">
                <a16:creationId xmlns:a16="http://schemas.microsoft.com/office/drawing/2014/main" id="{BA212F1C-B8CA-4FB1-BCF1-7E39317713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1771E7-C194-49BA-9FDF-1E52B0D849FC}"/>
              </a:ext>
            </a:extLst>
          </p:cNvPr>
          <p:cNvSpPr>
            <a:spLocks noGrp="1"/>
          </p:cNvSpPr>
          <p:nvPr>
            <p:ph type="sldNum" sz="quarter" idx="12"/>
          </p:nvPr>
        </p:nvSpPr>
        <p:spPr/>
        <p:txBody>
          <a:bodyPr/>
          <a:lstStyle/>
          <a:p>
            <a:fld id="{5CFDDCCF-DBB7-46B2-A5D4-578FA0201447}" type="slidenum">
              <a:rPr lang="en-US" smtClean="0"/>
              <a:t>‹#›</a:t>
            </a:fld>
            <a:endParaRPr lang="en-US"/>
          </a:p>
        </p:txBody>
      </p:sp>
    </p:spTree>
    <p:extLst>
      <p:ext uri="{BB962C8B-B14F-4D97-AF65-F5344CB8AC3E}">
        <p14:creationId xmlns:p14="http://schemas.microsoft.com/office/powerpoint/2010/main" val="1564439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1B982E-8185-435C-A437-D7E4847887C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98DEED5-BD69-4708-B304-B2033F9C45E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F2B88E-A29A-4A93-9332-72E4899584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785B3BEE-93ED-498E-A9A9-DECC2E531BFF}"/>
              </a:ext>
            </a:extLst>
          </p:cNvPr>
          <p:cNvSpPr>
            <a:spLocks noGrp="1"/>
          </p:cNvSpPr>
          <p:nvPr>
            <p:ph type="dt" sz="half" idx="10"/>
          </p:nvPr>
        </p:nvSpPr>
        <p:spPr/>
        <p:txBody>
          <a:bodyPr/>
          <a:lstStyle/>
          <a:p>
            <a:fld id="{E6C20DFE-00DC-49BF-B34F-AC97E5F1102A}" type="datetimeFigureOut">
              <a:rPr lang="en-US" smtClean="0"/>
              <a:t>10/25/2019</a:t>
            </a:fld>
            <a:endParaRPr lang="en-US"/>
          </a:p>
        </p:txBody>
      </p:sp>
      <p:sp>
        <p:nvSpPr>
          <p:cNvPr id="6" name="Footer Placeholder 5">
            <a:extLst>
              <a:ext uri="{FF2B5EF4-FFF2-40B4-BE49-F238E27FC236}">
                <a16:creationId xmlns:a16="http://schemas.microsoft.com/office/drawing/2014/main" id="{5318C025-13BE-4B85-BE7A-52D97FF609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64789-1326-46A6-A813-B96BFC7AA73E}"/>
              </a:ext>
            </a:extLst>
          </p:cNvPr>
          <p:cNvSpPr>
            <a:spLocks noGrp="1"/>
          </p:cNvSpPr>
          <p:nvPr>
            <p:ph type="sldNum" sz="quarter" idx="12"/>
          </p:nvPr>
        </p:nvSpPr>
        <p:spPr/>
        <p:txBody>
          <a:bodyPr/>
          <a:lstStyle/>
          <a:p>
            <a:fld id="{5CFDDCCF-DBB7-46B2-A5D4-578FA0201447}" type="slidenum">
              <a:rPr lang="en-US" smtClean="0"/>
              <a:t>‹#›</a:t>
            </a:fld>
            <a:endParaRPr lang="en-US"/>
          </a:p>
        </p:txBody>
      </p:sp>
    </p:spTree>
    <p:extLst>
      <p:ext uri="{BB962C8B-B14F-4D97-AF65-F5344CB8AC3E}">
        <p14:creationId xmlns:p14="http://schemas.microsoft.com/office/powerpoint/2010/main" val="971961985"/>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8" Type="http://schemas.openxmlformats.org/officeDocument/2006/relationships/slideLayout" Target="../slideLayouts/slideLayout8.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image" Target="../media/image1.png"/><Relationship Id="rId20" Type="http://schemas.openxmlformats.org/officeDocument/2006/relationships/slideLayout" Target="../slideLayouts/slideLayout20.xml"/><Relationship Id="rId41" Type="http://schemas.openxmlformats.org/officeDocument/2006/relationships/slideLayout" Target="../slideLayouts/slideLayout4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EE92688-D660-46CA-A459-552ED996142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5D4BFA6-CC9C-4639-B73E-CC5B854CC8C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B2BEBC4-26DD-4BD5-AD4B-14AFD94D3EF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C20DFE-00DC-49BF-B34F-AC97E5F1102A}" type="datetimeFigureOut">
              <a:rPr lang="en-US" smtClean="0"/>
              <a:t>10/25/2019</a:t>
            </a:fld>
            <a:endParaRPr lang="en-US"/>
          </a:p>
        </p:txBody>
      </p:sp>
      <p:sp>
        <p:nvSpPr>
          <p:cNvPr id="5" name="Footer Placeholder 4">
            <a:extLst>
              <a:ext uri="{FF2B5EF4-FFF2-40B4-BE49-F238E27FC236}">
                <a16:creationId xmlns:a16="http://schemas.microsoft.com/office/drawing/2014/main" id="{F9DB3792-74CB-4654-8CBE-C5DAA932C8C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C98B0DB1-65C0-4136-8E7F-6A5EDA206B1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FDDCCF-DBB7-46B2-A5D4-578FA0201447}" type="slidenum">
              <a:rPr lang="en-US" smtClean="0"/>
              <a:t>‹#›</a:t>
            </a:fld>
            <a:endParaRPr lang="en-US"/>
          </a:p>
        </p:txBody>
      </p:sp>
      <p:pic>
        <p:nvPicPr>
          <p:cNvPr id="7" name="Picture 6">
            <a:extLst>
              <a:ext uri="{FF2B5EF4-FFF2-40B4-BE49-F238E27FC236}">
                <a16:creationId xmlns:a16="http://schemas.microsoft.com/office/drawing/2014/main" id="{E96A2B96-2321-4125-A5C5-7663837B45DF}"/>
              </a:ext>
            </a:extLst>
          </p:cNvPr>
          <p:cNvPicPr>
            <a:picLocks noChangeAspect="1"/>
          </p:cNvPicPr>
          <p:nvPr userDrawn="1"/>
        </p:nvPicPr>
        <p:blipFill>
          <a:blip r:embed="rId46"/>
          <a:stretch>
            <a:fillRect/>
          </a:stretch>
        </p:blipFill>
        <p:spPr>
          <a:xfrm rot="5400000">
            <a:off x="9393899" y="3050513"/>
            <a:ext cx="6995160" cy="894134"/>
          </a:xfrm>
          <a:prstGeom prst="rect">
            <a:avLst/>
          </a:prstGeom>
        </p:spPr>
      </p:pic>
    </p:spTree>
    <p:extLst>
      <p:ext uri="{BB962C8B-B14F-4D97-AF65-F5344CB8AC3E}">
        <p14:creationId xmlns:p14="http://schemas.microsoft.com/office/powerpoint/2010/main" val="242650635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7" r:id="rId12"/>
    <p:sldLayoutId id="2147483698" r:id="rId13"/>
    <p:sldLayoutId id="2147483699" r:id="rId14"/>
    <p:sldLayoutId id="2147483700" r:id="rId15"/>
    <p:sldLayoutId id="2147483701" r:id="rId16"/>
    <p:sldLayoutId id="2147483651" r:id="rId17"/>
    <p:sldLayoutId id="2147483654" r:id="rId18"/>
    <p:sldLayoutId id="2147483657" r:id="rId19"/>
    <p:sldLayoutId id="2147483656" r:id="rId20"/>
    <p:sldLayoutId id="2147483659" r:id="rId21"/>
    <p:sldLayoutId id="2147483658" r:id="rId22"/>
    <p:sldLayoutId id="2147483660" r:id="rId23"/>
    <p:sldLayoutId id="2147483662" r:id="rId24"/>
    <p:sldLayoutId id="2147483661" r:id="rId25"/>
    <p:sldLayoutId id="2147483664" r:id="rId26"/>
    <p:sldLayoutId id="2147483663" r:id="rId27"/>
    <p:sldLayoutId id="2147483666" r:id="rId28"/>
    <p:sldLayoutId id="2147483665" r:id="rId29"/>
    <p:sldLayoutId id="2147483668" r:id="rId30"/>
    <p:sldLayoutId id="2147483667" r:id="rId31"/>
    <p:sldLayoutId id="2147483669" r:id="rId32"/>
    <p:sldLayoutId id="2147483652" r:id="rId33"/>
    <p:sldLayoutId id="2147483670" r:id="rId34"/>
    <p:sldLayoutId id="2147483671" r:id="rId35"/>
    <p:sldLayoutId id="2147483672" r:id="rId36"/>
    <p:sldLayoutId id="2147483681" r:id="rId37"/>
    <p:sldLayoutId id="2147483674" r:id="rId38"/>
    <p:sldLayoutId id="2147483675" r:id="rId39"/>
    <p:sldLayoutId id="2147483682" r:id="rId40"/>
    <p:sldLayoutId id="2147483683" r:id="rId41"/>
    <p:sldLayoutId id="2147483677" r:id="rId42"/>
    <p:sldLayoutId id="2147483679" r:id="rId43"/>
    <p:sldLayoutId id="2147483702" r:id="rId4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4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3.xml"/><Relationship Id="rId5" Type="http://schemas.openxmlformats.org/officeDocument/2006/relationships/image" Target="../media/image14.png"/><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9.xml"/><Relationship Id="rId1" Type="http://schemas.openxmlformats.org/officeDocument/2006/relationships/slideLayout" Target="../slideLayouts/slideLayout13.xml"/><Relationship Id="rId5" Type="http://schemas.openxmlformats.org/officeDocument/2006/relationships/image" Target="../media/image17.jpeg"/><Relationship Id="rId4" Type="http://schemas.openxmlformats.org/officeDocument/2006/relationships/image" Target="../media/image16.jpeg"/></Relationships>
</file>

<file path=ppt/slides/_rels/slide2.xml.rels><?xml version="1.0" encoding="UTF-8" standalone="yes"?>
<Relationships xmlns="http://schemas.openxmlformats.org/package/2006/relationships"><Relationship Id="rId8" Type="http://schemas.openxmlformats.org/officeDocument/2006/relationships/image" Target="../media/image9.jpeg"/><Relationship Id="rId3" Type="http://schemas.openxmlformats.org/officeDocument/2006/relationships/image" Target="../media/image5.jpg"/><Relationship Id="rId7" Type="http://schemas.microsoft.com/office/2007/relationships/hdphoto" Target="../media/hdphoto1.wdp"/><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3.xml"/><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3.xml"/></Relationships>
</file>

<file path=ppt/slides/_rels/slide45.xml.rels><?xml version="1.0" encoding="UTF-8" standalone="yes"?>
<Relationships xmlns="http://schemas.openxmlformats.org/package/2006/relationships"><Relationship Id="rId3" Type="http://schemas.openxmlformats.org/officeDocument/2006/relationships/hyperlink" Target="http://aka.ms/DMF" TargetMode="External"/><Relationship Id="rId2" Type="http://schemas.openxmlformats.org/officeDocument/2006/relationships/hyperlink" Target="https://github.com/Microsoft/DMF" TargetMode="External"/><Relationship Id="rId1" Type="http://schemas.openxmlformats.org/officeDocument/2006/relationships/slideLayout" Target="../slideLayouts/slideLayout13.xml"/><Relationship Id="rId6" Type="http://schemas.openxmlformats.org/officeDocument/2006/relationships/hyperlink" Target="http://aka.ms/CFU" TargetMode="External"/><Relationship Id="rId5" Type="http://schemas.openxmlformats.org/officeDocument/2006/relationships/hyperlink" Target="mailto:dmf-feedback@microsoft.com" TargetMode="External"/><Relationship Id="rId4" Type="http://schemas.openxmlformats.org/officeDocument/2006/relationships/hyperlink" Target="https://github.com/Microsoft/DMF/tree/master/Dmf/Documentation"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9.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3.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3.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3.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3.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3.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3.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3.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3.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3.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3.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3.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3.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3.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3.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3.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3.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3.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3.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3.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3.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13.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3.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13.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13.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13.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13.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13.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3.xml"/><Relationship Id="rId1" Type="http://schemas.openxmlformats.org/officeDocument/2006/relationships/slideLayout" Target="../slideLayouts/slideLayout13.xml"/><Relationship Id="rId5" Type="http://schemas.openxmlformats.org/officeDocument/2006/relationships/image" Target="../media/image14.png"/><Relationship Id="rId4" Type="http://schemas.openxmlformats.org/officeDocument/2006/relationships/image" Target="../media/image13.png"/></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13.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13.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13.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13.xml"/></Relationships>
</file>

<file path=ppt/slides/_rels/slide99.xml.rels><?xml version="1.0" encoding="UTF-8" standalone="yes"?>
<Relationships xmlns="http://schemas.openxmlformats.org/package/2006/relationships"><Relationship Id="rId3" Type="http://schemas.openxmlformats.org/officeDocument/2006/relationships/hyperlink" Target="mailto:dmf-feedback@microsoft.com" TargetMode="External"/><Relationship Id="rId2" Type="http://schemas.openxmlformats.org/officeDocument/2006/relationships/notesSlide" Target="../notesSlides/notesSlide8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Driver Module Framework (DMF)</a:t>
            </a:r>
            <a:endParaRPr lang="zh-TW" altLang="en-US" dirty="0"/>
          </a:p>
        </p:txBody>
      </p:sp>
      <p:sp>
        <p:nvSpPr>
          <p:cNvPr id="3" name="文字版面配置區 2"/>
          <p:cNvSpPr>
            <a:spLocks noGrp="1"/>
          </p:cNvSpPr>
          <p:nvPr>
            <p:ph type="body" sz="quarter" idx="14"/>
          </p:nvPr>
        </p:nvSpPr>
        <p:spPr>
          <a:xfrm>
            <a:off x="349184" y="4503816"/>
            <a:ext cx="6394888" cy="1234195"/>
          </a:xfrm>
        </p:spPr>
        <p:txBody>
          <a:bodyPr/>
          <a:lstStyle/>
          <a:p>
            <a:r>
              <a:rPr lang="en-US" altLang="zh-TW" dirty="0"/>
              <a:t>Sam Tertzakian and Rajesh Gururaj</a:t>
            </a:r>
          </a:p>
          <a:p>
            <a:r>
              <a:rPr lang="en-US" altLang="zh-TW" dirty="0"/>
              <a:t>Principal/Senior Software Engineers</a:t>
            </a:r>
            <a:endParaRPr lang="zh-TW" altLang="en-US" dirty="0"/>
          </a:p>
        </p:txBody>
      </p:sp>
    </p:spTree>
    <p:extLst>
      <p:ext uri="{BB962C8B-B14F-4D97-AF65-F5344CB8AC3E}">
        <p14:creationId xmlns:p14="http://schemas.microsoft.com/office/powerpoint/2010/main" val="96861555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Introduction to DMF</a:t>
            </a:r>
            <a:endParaRPr lang="zh-TW" altLang="en-US" sz="4800" dirty="0"/>
          </a:p>
        </p:txBody>
      </p:sp>
      <p:sp>
        <p:nvSpPr>
          <p:cNvPr id="11" name="文字版面配置區 10"/>
          <p:cNvSpPr>
            <a:spLocks noGrp="1"/>
          </p:cNvSpPr>
          <p:nvPr>
            <p:ph type="body" sz="quarter" idx="10"/>
          </p:nvPr>
        </p:nvSpPr>
        <p:spPr>
          <a:xfrm>
            <a:off x="274638" y="1212850"/>
            <a:ext cx="11887200" cy="4662815"/>
          </a:xfrm>
        </p:spPr>
        <p:txBody>
          <a:bodyPr>
            <a:normAutofit/>
          </a:bodyPr>
          <a:lstStyle/>
          <a:p>
            <a:r>
              <a:rPr lang="en-US" altLang="zh-TW" sz="4000" dirty="0">
                <a:latin typeface="+mj-lt"/>
              </a:rPr>
              <a:t>DMFMODULE</a:t>
            </a:r>
          </a:p>
          <a:p>
            <a:r>
              <a:rPr lang="en-US" altLang="zh-TW" sz="4000" dirty="0">
                <a:latin typeface="+mj-lt"/>
              </a:rPr>
              <a:t>DMF Core</a:t>
            </a:r>
          </a:p>
        </p:txBody>
      </p:sp>
    </p:spTree>
    <p:extLst>
      <p:ext uri="{BB962C8B-B14F-4D97-AF65-F5344CB8AC3E}">
        <p14:creationId xmlns:p14="http://schemas.microsoft.com/office/powerpoint/2010/main" val="4192703366"/>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1815480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AE2B5-F955-4C74-B44E-E119F7C2A2D1}"/>
              </a:ext>
            </a:extLst>
          </p:cNvPr>
          <p:cNvSpPr>
            <a:spLocks noGrp="1"/>
          </p:cNvSpPr>
          <p:nvPr>
            <p:ph type="title"/>
          </p:nvPr>
        </p:nvSpPr>
        <p:spPr/>
        <p:txBody>
          <a:bodyPr/>
          <a:lstStyle/>
          <a:p>
            <a:r>
              <a:rPr lang="en-US" dirty="0"/>
              <a:t>DMF Module (DMFMODULE)</a:t>
            </a:r>
          </a:p>
        </p:txBody>
      </p:sp>
      <p:sp>
        <p:nvSpPr>
          <p:cNvPr id="3" name="Rectangle: Rounded Corners 2">
            <a:extLst>
              <a:ext uri="{FF2B5EF4-FFF2-40B4-BE49-F238E27FC236}">
                <a16:creationId xmlns:a16="http://schemas.microsoft.com/office/drawing/2014/main" id="{0D39DA54-6D87-4926-B1FA-1BA5F136D069}"/>
              </a:ext>
            </a:extLst>
          </p:cNvPr>
          <p:cNvSpPr/>
          <p:nvPr/>
        </p:nvSpPr>
        <p:spPr>
          <a:xfrm>
            <a:off x="389503" y="4623996"/>
            <a:ext cx="5472608" cy="541438"/>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rPr>
              <a:t>DMFMODULE</a:t>
            </a:r>
          </a:p>
        </p:txBody>
      </p:sp>
      <p:sp>
        <p:nvSpPr>
          <p:cNvPr id="23" name="Rectangle: Rounded Corners 22">
            <a:extLst>
              <a:ext uri="{FF2B5EF4-FFF2-40B4-BE49-F238E27FC236}">
                <a16:creationId xmlns:a16="http://schemas.microsoft.com/office/drawing/2014/main" id="{AF9F07D1-EE44-4760-938D-0FEF3C6E1776}"/>
              </a:ext>
            </a:extLst>
          </p:cNvPr>
          <p:cNvSpPr/>
          <p:nvPr/>
        </p:nvSpPr>
        <p:spPr>
          <a:xfrm>
            <a:off x="407368" y="1447402"/>
            <a:ext cx="5472608" cy="54143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rPr>
              <a:t>WDFOBJECT</a:t>
            </a:r>
          </a:p>
        </p:txBody>
      </p:sp>
      <p:sp>
        <p:nvSpPr>
          <p:cNvPr id="25" name="Rectangle: Rounded Corners 24">
            <a:extLst>
              <a:ext uri="{FF2B5EF4-FFF2-40B4-BE49-F238E27FC236}">
                <a16:creationId xmlns:a16="http://schemas.microsoft.com/office/drawing/2014/main" id="{CD84A29D-AB69-4961-A730-4995A62B5965}"/>
              </a:ext>
            </a:extLst>
          </p:cNvPr>
          <p:cNvSpPr/>
          <p:nvPr/>
        </p:nvSpPr>
        <p:spPr>
          <a:xfrm>
            <a:off x="407368" y="1977700"/>
            <a:ext cx="5472608" cy="54143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rPr>
              <a:t>Private Context</a:t>
            </a:r>
          </a:p>
        </p:txBody>
      </p:sp>
      <p:sp>
        <p:nvSpPr>
          <p:cNvPr id="27" name="Rectangle: Rounded Corners 26">
            <a:extLst>
              <a:ext uri="{FF2B5EF4-FFF2-40B4-BE49-F238E27FC236}">
                <a16:creationId xmlns:a16="http://schemas.microsoft.com/office/drawing/2014/main" id="{66D21033-9F6B-48BF-AF3D-8E24B292310A}"/>
              </a:ext>
            </a:extLst>
          </p:cNvPr>
          <p:cNvSpPr/>
          <p:nvPr/>
        </p:nvSpPr>
        <p:spPr>
          <a:xfrm>
            <a:off x="398984" y="2492618"/>
            <a:ext cx="5472608" cy="54143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rPr>
              <a:t>Private Methods</a:t>
            </a:r>
          </a:p>
        </p:txBody>
      </p:sp>
      <p:sp>
        <p:nvSpPr>
          <p:cNvPr id="30" name="Rectangle: Rounded Corners 29">
            <a:extLst>
              <a:ext uri="{FF2B5EF4-FFF2-40B4-BE49-F238E27FC236}">
                <a16:creationId xmlns:a16="http://schemas.microsoft.com/office/drawing/2014/main" id="{33D3B2DC-F62A-45EA-BC16-A32E36D93C57}"/>
              </a:ext>
            </a:extLst>
          </p:cNvPr>
          <p:cNvSpPr/>
          <p:nvPr/>
        </p:nvSpPr>
        <p:spPr>
          <a:xfrm>
            <a:off x="394296" y="3007536"/>
            <a:ext cx="5472608" cy="54143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rPr>
              <a:t>Create Function (Constructor)</a:t>
            </a:r>
          </a:p>
        </p:txBody>
      </p:sp>
      <p:sp>
        <p:nvSpPr>
          <p:cNvPr id="32" name="Rectangle: Rounded Corners 31">
            <a:extLst>
              <a:ext uri="{FF2B5EF4-FFF2-40B4-BE49-F238E27FC236}">
                <a16:creationId xmlns:a16="http://schemas.microsoft.com/office/drawing/2014/main" id="{2A1DEACF-0A6B-401D-B898-9ABA68CF192D}"/>
              </a:ext>
            </a:extLst>
          </p:cNvPr>
          <p:cNvSpPr/>
          <p:nvPr/>
        </p:nvSpPr>
        <p:spPr>
          <a:xfrm>
            <a:off x="364731" y="5159230"/>
            <a:ext cx="5472608" cy="541438"/>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rPr>
              <a:t>WDF Callbacks</a:t>
            </a:r>
          </a:p>
        </p:txBody>
      </p:sp>
      <p:sp>
        <p:nvSpPr>
          <p:cNvPr id="34" name="Rectangle: Rounded Corners 33">
            <a:extLst>
              <a:ext uri="{FF2B5EF4-FFF2-40B4-BE49-F238E27FC236}">
                <a16:creationId xmlns:a16="http://schemas.microsoft.com/office/drawing/2014/main" id="{5C9FC448-FBD7-419C-ADDE-0C30F8D858E2}"/>
              </a:ext>
            </a:extLst>
          </p:cNvPr>
          <p:cNvSpPr/>
          <p:nvPr/>
        </p:nvSpPr>
        <p:spPr>
          <a:xfrm>
            <a:off x="389608" y="3541120"/>
            <a:ext cx="5472608" cy="54143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rPr>
              <a:t>Public Methods</a:t>
            </a:r>
          </a:p>
        </p:txBody>
      </p:sp>
      <p:sp>
        <p:nvSpPr>
          <p:cNvPr id="35" name="Rectangle: Rounded Corners 34">
            <a:extLst>
              <a:ext uri="{FF2B5EF4-FFF2-40B4-BE49-F238E27FC236}">
                <a16:creationId xmlns:a16="http://schemas.microsoft.com/office/drawing/2014/main" id="{0398BF4C-1957-4DDF-9443-DF9B3BC35E78}"/>
              </a:ext>
            </a:extLst>
          </p:cNvPr>
          <p:cNvSpPr/>
          <p:nvPr/>
        </p:nvSpPr>
        <p:spPr>
          <a:xfrm>
            <a:off x="384920" y="4082558"/>
            <a:ext cx="5472608" cy="541438"/>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latin typeface="Consolas" panose="020B0609020204030204" pitchFamily="49" charset="0"/>
              </a:rPr>
              <a:t>CONFIG structure and CONFIG_INIT() function</a:t>
            </a:r>
          </a:p>
        </p:txBody>
      </p:sp>
      <p:graphicFrame>
        <p:nvGraphicFramePr>
          <p:cNvPr id="4" name="Table 3">
            <a:extLst>
              <a:ext uri="{FF2B5EF4-FFF2-40B4-BE49-F238E27FC236}">
                <a16:creationId xmlns:a16="http://schemas.microsoft.com/office/drawing/2014/main" id="{57E45384-AA04-4316-9DF5-55CF0E825D56}"/>
              </a:ext>
            </a:extLst>
          </p:cNvPr>
          <p:cNvGraphicFramePr>
            <a:graphicFrameLocks noGrp="1"/>
          </p:cNvGraphicFramePr>
          <p:nvPr>
            <p:extLst>
              <p:ext uri="{D42A27DB-BD31-4B8C-83A1-F6EECF244321}">
                <p14:modId xmlns:p14="http://schemas.microsoft.com/office/powerpoint/2010/main" val="695082425"/>
              </p:ext>
            </p:extLst>
          </p:nvPr>
        </p:nvGraphicFramePr>
        <p:xfrm>
          <a:off x="7464152" y="1039663"/>
          <a:ext cx="3384376" cy="5667513"/>
        </p:xfrm>
        <a:graphic>
          <a:graphicData uri="http://schemas.openxmlformats.org/drawingml/2006/table">
            <a:tbl>
              <a:tblPr firstRow="1" firstCol="1" bandRow="1">
                <a:tableStyleId>{21E4AEA4-8DFA-4A89-87EB-49C32662AFE0}</a:tableStyleId>
              </a:tblPr>
              <a:tblGrid>
                <a:gridCol w="3384376">
                  <a:extLst>
                    <a:ext uri="{9D8B030D-6E8A-4147-A177-3AD203B41FA5}">
                      <a16:colId xmlns:a16="http://schemas.microsoft.com/office/drawing/2014/main" val="2913655388"/>
                    </a:ext>
                  </a:extLst>
                </a:gridCol>
              </a:tblGrid>
              <a:tr h="160836">
                <a:tc>
                  <a:txBody>
                    <a:bodyPr/>
                    <a:lstStyle/>
                    <a:p>
                      <a:pPr marL="0" marR="0">
                        <a:lnSpc>
                          <a:spcPct val="107000"/>
                        </a:lnSpc>
                        <a:spcBef>
                          <a:spcPts val="0"/>
                        </a:spcBef>
                        <a:spcAft>
                          <a:spcPts val="800"/>
                        </a:spcAft>
                      </a:pPr>
                      <a:r>
                        <a:rPr lang="en-US" sz="1200" dirty="0">
                          <a:effectLst/>
                        </a:rPr>
                        <a:t>ModulePrepareHardware</a:t>
                      </a:r>
                      <a:endParaRPr lang="en-US" sz="1200" dirty="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1117951"/>
                  </a:ext>
                </a:extLst>
              </a:tr>
              <a:tr h="160836">
                <a:tc>
                  <a:txBody>
                    <a:bodyPr/>
                    <a:lstStyle/>
                    <a:p>
                      <a:pPr marL="0" marR="0">
                        <a:lnSpc>
                          <a:spcPct val="107000"/>
                        </a:lnSpc>
                        <a:spcBef>
                          <a:spcPts val="0"/>
                        </a:spcBef>
                        <a:spcAft>
                          <a:spcPts val="800"/>
                        </a:spcAft>
                      </a:pPr>
                      <a:r>
                        <a:rPr lang="en-US" sz="1200">
                          <a:effectLst/>
                        </a:rPr>
                        <a:t>ModuleReleaseHardware</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1263780826"/>
                  </a:ext>
                </a:extLst>
              </a:tr>
              <a:tr h="160836">
                <a:tc>
                  <a:txBody>
                    <a:bodyPr/>
                    <a:lstStyle/>
                    <a:p>
                      <a:pPr marL="0" marR="0">
                        <a:lnSpc>
                          <a:spcPct val="107000"/>
                        </a:lnSpc>
                        <a:spcBef>
                          <a:spcPts val="0"/>
                        </a:spcBef>
                        <a:spcAft>
                          <a:spcPts val="800"/>
                        </a:spcAft>
                      </a:pPr>
                      <a:r>
                        <a:rPr lang="en-US" sz="1200" dirty="0">
                          <a:effectLst/>
                        </a:rPr>
                        <a:t>ModuleD0Entry</a:t>
                      </a:r>
                      <a:endParaRPr lang="en-US" sz="1200" dirty="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897780243"/>
                  </a:ext>
                </a:extLst>
              </a:tr>
              <a:tr h="330246">
                <a:tc>
                  <a:txBody>
                    <a:bodyPr/>
                    <a:lstStyle/>
                    <a:p>
                      <a:pPr marL="0" marR="0">
                        <a:lnSpc>
                          <a:spcPct val="107000"/>
                        </a:lnSpc>
                        <a:spcBef>
                          <a:spcPts val="0"/>
                        </a:spcBef>
                        <a:spcAft>
                          <a:spcPts val="800"/>
                        </a:spcAft>
                      </a:pPr>
                      <a:r>
                        <a:rPr lang="en-US" sz="1200">
                          <a:effectLst/>
                        </a:rPr>
                        <a:t>ModuleD0EntryPostInterruptsEnabled</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1479867228"/>
                  </a:ext>
                </a:extLst>
              </a:tr>
              <a:tr h="330246">
                <a:tc>
                  <a:txBody>
                    <a:bodyPr/>
                    <a:lstStyle/>
                    <a:p>
                      <a:pPr marL="0" marR="0">
                        <a:lnSpc>
                          <a:spcPct val="107000"/>
                        </a:lnSpc>
                        <a:spcBef>
                          <a:spcPts val="0"/>
                        </a:spcBef>
                        <a:spcAft>
                          <a:spcPts val="800"/>
                        </a:spcAft>
                      </a:pPr>
                      <a:r>
                        <a:rPr lang="en-US" sz="1200" dirty="0">
                          <a:effectLst/>
                        </a:rPr>
                        <a:t>ModuleD0ExitPreInterruptsDisabled</a:t>
                      </a:r>
                      <a:endParaRPr lang="en-US" sz="1200" dirty="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1173511228"/>
                  </a:ext>
                </a:extLst>
              </a:tr>
              <a:tr h="160836">
                <a:tc>
                  <a:txBody>
                    <a:bodyPr/>
                    <a:lstStyle/>
                    <a:p>
                      <a:pPr marL="0" marR="0">
                        <a:lnSpc>
                          <a:spcPct val="107000"/>
                        </a:lnSpc>
                        <a:spcBef>
                          <a:spcPts val="0"/>
                        </a:spcBef>
                        <a:spcAft>
                          <a:spcPts val="800"/>
                        </a:spcAft>
                      </a:pPr>
                      <a:r>
                        <a:rPr lang="en-US" sz="1200" dirty="0">
                          <a:effectLst/>
                        </a:rPr>
                        <a:t>ModuleD0Exit</a:t>
                      </a:r>
                      <a:endParaRPr lang="en-US" sz="1200" dirty="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3734467685"/>
                  </a:ext>
                </a:extLst>
              </a:tr>
              <a:tr h="160836">
                <a:tc>
                  <a:txBody>
                    <a:bodyPr/>
                    <a:lstStyle/>
                    <a:p>
                      <a:pPr marL="0" marR="0">
                        <a:lnSpc>
                          <a:spcPct val="107000"/>
                        </a:lnSpc>
                        <a:spcBef>
                          <a:spcPts val="0"/>
                        </a:spcBef>
                        <a:spcAft>
                          <a:spcPts val="800"/>
                        </a:spcAft>
                      </a:pPr>
                      <a:r>
                        <a:rPr lang="en-US" sz="1200" dirty="0">
                          <a:effectLst/>
                        </a:rPr>
                        <a:t>ModuleDeviceIoControl</a:t>
                      </a:r>
                      <a:endParaRPr lang="en-US" sz="1200" dirty="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486209495"/>
                  </a:ext>
                </a:extLst>
              </a:tr>
              <a:tr h="160836">
                <a:tc>
                  <a:txBody>
                    <a:bodyPr/>
                    <a:lstStyle/>
                    <a:p>
                      <a:pPr marL="0" marR="0">
                        <a:lnSpc>
                          <a:spcPct val="107000"/>
                        </a:lnSpc>
                        <a:spcBef>
                          <a:spcPts val="0"/>
                        </a:spcBef>
                        <a:spcAft>
                          <a:spcPts val="800"/>
                        </a:spcAft>
                      </a:pPr>
                      <a:r>
                        <a:rPr lang="en-US" sz="1200">
                          <a:effectLst/>
                        </a:rPr>
                        <a:t>ModuleInternalDeviceIoControl</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3036805609"/>
                  </a:ext>
                </a:extLst>
              </a:tr>
              <a:tr h="160836">
                <a:tc>
                  <a:txBody>
                    <a:bodyPr/>
                    <a:lstStyle/>
                    <a:p>
                      <a:pPr marL="0" marR="0">
                        <a:lnSpc>
                          <a:spcPct val="107000"/>
                        </a:lnSpc>
                        <a:spcBef>
                          <a:spcPts val="0"/>
                        </a:spcBef>
                        <a:spcAft>
                          <a:spcPts val="800"/>
                        </a:spcAft>
                      </a:pPr>
                      <a:r>
                        <a:rPr lang="en-US" sz="1200" dirty="0">
                          <a:effectLst/>
                        </a:rPr>
                        <a:t>ModuleSelfManagedIoCleanup</a:t>
                      </a:r>
                      <a:endParaRPr lang="en-US" sz="1200" dirty="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1788748698"/>
                  </a:ext>
                </a:extLst>
              </a:tr>
              <a:tr h="160836">
                <a:tc>
                  <a:txBody>
                    <a:bodyPr/>
                    <a:lstStyle/>
                    <a:p>
                      <a:pPr marL="0" marR="0">
                        <a:lnSpc>
                          <a:spcPct val="107000"/>
                        </a:lnSpc>
                        <a:spcBef>
                          <a:spcPts val="0"/>
                        </a:spcBef>
                        <a:spcAft>
                          <a:spcPts val="800"/>
                        </a:spcAft>
                      </a:pPr>
                      <a:r>
                        <a:rPr lang="en-US" sz="1200" dirty="0">
                          <a:effectLst/>
                        </a:rPr>
                        <a:t>ModuleSelfManagedIoFlush</a:t>
                      </a:r>
                      <a:endParaRPr lang="en-US" sz="1200" dirty="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1194605197"/>
                  </a:ext>
                </a:extLst>
              </a:tr>
              <a:tr h="160836">
                <a:tc>
                  <a:txBody>
                    <a:bodyPr/>
                    <a:lstStyle/>
                    <a:p>
                      <a:pPr marL="0" marR="0">
                        <a:lnSpc>
                          <a:spcPct val="107000"/>
                        </a:lnSpc>
                        <a:spcBef>
                          <a:spcPts val="0"/>
                        </a:spcBef>
                        <a:spcAft>
                          <a:spcPts val="800"/>
                        </a:spcAft>
                      </a:pPr>
                      <a:r>
                        <a:rPr lang="en-US" sz="1200">
                          <a:effectLst/>
                        </a:rPr>
                        <a:t>ModuleSelfManagedIoInit</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2034984781"/>
                  </a:ext>
                </a:extLst>
              </a:tr>
              <a:tr h="160836">
                <a:tc>
                  <a:txBody>
                    <a:bodyPr/>
                    <a:lstStyle/>
                    <a:p>
                      <a:pPr marL="0" marR="0">
                        <a:lnSpc>
                          <a:spcPct val="107000"/>
                        </a:lnSpc>
                        <a:spcBef>
                          <a:spcPts val="0"/>
                        </a:spcBef>
                        <a:spcAft>
                          <a:spcPts val="800"/>
                        </a:spcAft>
                      </a:pPr>
                      <a:r>
                        <a:rPr lang="en-US" sz="1200">
                          <a:effectLst/>
                        </a:rPr>
                        <a:t>ModuleSelfManagedIoSuspend</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4145816239"/>
                  </a:ext>
                </a:extLst>
              </a:tr>
              <a:tr h="160836">
                <a:tc>
                  <a:txBody>
                    <a:bodyPr/>
                    <a:lstStyle/>
                    <a:p>
                      <a:pPr marL="0" marR="0">
                        <a:lnSpc>
                          <a:spcPct val="107000"/>
                        </a:lnSpc>
                        <a:spcBef>
                          <a:spcPts val="0"/>
                        </a:spcBef>
                        <a:spcAft>
                          <a:spcPts val="800"/>
                        </a:spcAft>
                      </a:pPr>
                      <a:r>
                        <a:rPr lang="en-US" sz="1200">
                          <a:effectLst/>
                        </a:rPr>
                        <a:t>ModuleSelfManagedIoRestart</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1749191341"/>
                  </a:ext>
                </a:extLst>
              </a:tr>
              <a:tr h="160836">
                <a:tc>
                  <a:txBody>
                    <a:bodyPr/>
                    <a:lstStyle/>
                    <a:p>
                      <a:pPr marL="0" marR="0">
                        <a:lnSpc>
                          <a:spcPct val="107000"/>
                        </a:lnSpc>
                        <a:spcBef>
                          <a:spcPts val="0"/>
                        </a:spcBef>
                        <a:spcAft>
                          <a:spcPts val="800"/>
                        </a:spcAft>
                      </a:pPr>
                      <a:r>
                        <a:rPr lang="en-US" sz="1200">
                          <a:effectLst/>
                        </a:rPr>
                        <a:t>ModuleSurpriseRemoval</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2146847531"/>
                  </a:ext>
                </a:extLst>
              </a:tr>
              <a:tr h="160836">
                <a:tc>
                  <a:txBody>
                    <a:bodyPr/>
                    <a:lstStyle/>
                    <a:p>
                      <a:pPr marL="0" marR="0">
                        <a:lnSpc>
                          <a:spcPct val="107000"/>
                        </a:lnSpc>
                        <a:spcBef>
                          <a:spcPts val="0"/>
                        </a:spcBef>
                        <a:spcAft>
                          <a:spcPts val="800"/>
                        </a:spcAft>
                      </a:pPr>
                      <a:r>
                        <a:rPr lang="en-US" sz="1200">
                          <a:effectLst/>
                        </a:rPr>
                        <a:t>ModuleQueryRemove</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2986078883"/>
                  </a:ext>
                </a:extLst>
              </a:tr>
              <a:tr h="160836">
                <a:tc>
                  <a:txBody>
                    <a:bodyPr/>
                    <a:lstStyle/>
                    <a:p>
                      <a:pPr marL="0" marR="0">
                        <a:lnSpc>
                          <a:spcPct val="107000"/>
                        </a:lnSpc>
                        <a:spcBef>
                          <a:spcPts val="0"/>
                        </a:spcBef>
                        <a:spcAft>
                          <a:spcPts val="800"/>
                        </a:spcAft>
                      </a:pPr>
                      <a:r>
                        <a:rPr lang="en-US" sz="1200">
                          <a:effectLst/>
                        </a:rPr>
                        <a:t>ModuleQueryStop</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2771785378"/>
                  </a:ext>
                </a:extLst>
              </a:tr>
              <a:tr h="160836">
                <a:tc>
                  <a:txBody>
                    <a:bodyPr/>
                    <a:lstStyle/>
                    <a:p>
                      <a:pPr marL="0" marR="0">
                        <a:lnSpc>
                          <a:spcPct val="107000"/>
                        </a:lnSpc>
                        <a:spcBef>
                          <a:spcPts val="0"/>
                        </a:spcBef>
                        <a:spcAft>
                          <a:spcPts val="800"/>
                        </a:spcAft>
                      </a:pPr>
                      <a:r>
                        <a:rPr lang="en-US" sz="1200">
                          <a:effectLst/>
                        </a:rPr>
                        <a:t>ModuleRelationsQuery</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4234871720"/>
                  </a:ext>
                </a:extLst>
              </a:tr>
              <a:tr h="160836">
                <a:tc>
                  <a:txBody>
                    <a:bodyPr/>
                    <a:lstStyle/>
                    <a:p>
                      <a:pPr marL="0" marR="0">
                        <a:lnSpc>
                          <a:spcPct val="107000"/>
                        </a:lnSpc>
                        <a:spcBef>
                          <a:spcPts val="0"/>
                        </a:spcBef>
                        <a:spcAft>
                          <a:spcPts val="800"/>
                        </a:spcAft>
                      </a:pPr>
                      <a:r>
                        <a:rPr lang="en-US" sz="1200">
                          <a:effectLst/>
                        </a:rPr>
                        <a:t>ModuleUsageNotificationEx</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2028810494"/>
                  </a:ext>
                </a:extLst>
              </a:tr>
              <a:tr h="160836">
                <a:tc>
                  <a:txBody>
                    <a:bodyPr/>
                    <a:lstStyle/>
                    <a:p>
                      <a:pPr marL="0" marR="0">
                        <a:lnSpc>
                          <a:spcPct val="107000"/>
                        </a:lnSpc>
                        <a:spcBef>
                          <a:spcPts val="0"/>
                        </a:spcBef>
                        <a:spcAft>
                          <a:spcPts val="800"/>
                        </a:spcAft>
                      </a:pPr>
                      <a:r>
                        <a:rPr lang="en-US" sz="1200">
                          <a:effectLst/>
                        </a:rPr>
                        <a:t>ModuleArmWakeFromS0</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604730358"/>
                  </a:ext>
                </a:extLst>
              </a:tr>
              <a:tr h="160836">
                <a:tc>
                  <a:txBody>
                    <a:bodyPr/>
                    <a:lstStyle/>
                    <a:p>
                      <a:pPr marL="0" marR="0">
                        <a:lnSpc>
                          <a:spcPct val="107000"/>
                        </a:lnSpc>
                        <a:spcBef>
                          <a:spcPts val="0"/>
                        </a:spcBef>
                        <a:spcAft>
                          <a:spcPts val="800"/>
                        </a:spcAft>
                      </a:pPr>
                      <a:r>
                        <a:rPr lang="en-US" sz="1200">
                          <a:effectLst/>
                        </a:rPr>
                        <a:t>ModuleWakeFromS0Triggered</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1951358455"/>
                  </a:ext>
                </a:extLst>
              </a:tr>
              <a:tr h="330246">
                <a:tc>
                  <a:txBody>
                    <a:bodyPr/>
                    <a:lstStyle/>
                    <a:p>
                      <a:pPr marL="0" marR="0">
                        <a:lnSpc>
                          <a:spcPct val="107000"/>
                        </a:lnSpc>
                        <a:spcBef>
                          <a:spcPts val="0"/>
                        </a:spcBef>
                        <a:spcAft>
                          <a:spcPts val="800"/>
                        </a:spcAft>
                      </a:pPr>
                      <a:r>
                        <a:rPr lang="en-US" sz="1200" dirty="0">
                          <a:effectLst/>
                        </a:rPr>
                        <a:t>ModuleArmWakeFromSxWithReason</a:t>
                      </a:r>
                      <a:endParaRPr lang="en-US" sz="1200" dirty="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673345672"/>
                  </a:ext>
                </a:extLst>
              </a:tr>
              <a:tr h="160836">
                <a:tc>
                  <a:txBody>
                    <a:bodyPr/>
                    <a:lstStyle/>
                    <a:p>
                      <a:pPr marL="0" marR="0">
                        <a:lnSpc>
                          <a:spcPct val="107000"/>
                        </a:lnSpc>
                        <a:spcBef>
                          <a:spcPts val="0"/>
                        </a:spcBef>
                        <a:spcAft>
                          <a:spcPts val="800"/>
                        </a:spcAft>
                      </a:pPr>
                      <a:r>
                        <a:rPr lang="en-US" sz="1200">
                          <a:effectLst/>
                        </a:rPr>
                        <a:t>ModuleDisarmWakeFromSx</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3227756479"/>
                  </a:ext>
                </a:extLst>
              </a:tr>
              <a:tr h="160836">
                <a:tc>
                  <a:txBody>
                    <a:bodyPr/>
                    <a:lstStyle/>
                    <a:p>
                      <a:pPr marL="0" marR="0">
                        <a:lnSpc>
                          <a:spcPct val="107000"/>
                        </a:lnSpc>
                        <a:spcBef>
                          <a:spcPts val="0"/>
                        </a:spcBef>
                        <a:spcAft>
                          <a:spcPts val="800"/>
                        </a:spcAft>
                      </a:pPr>
                      <a:r>
                        <a:rPr lang="en-US" sz="1200">
                          <a:effectLst/>
                        </a:rPr>
                        <a:t>ModuleWakeFromSxTriggered</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577846345"/>
                  </a:ext>
                </a:extLst>
              </a:tr>
              <a:tr h="160836">
                <a:tc>
                  <a:txBody>
                    <a:bodyPr/>
                    <a:lstStyle/>
                    <a:p>
                      <a:pPr marL="0" marR="0">
                        <a:lnSpc>
                          <a:spcPct val="107000"/>
                        </a:lnSpc>
                        <a:spcBef>
                          <a:spcPts val="0"/>
                        </a:spcBef>
                        <a:spcAft>
                          <a:spcPts val="800"/>
                        </a:spcAft>
                      </a:pPr>
                      <a:r>
                        <a:rPr lang="en-US" sz="1200">
                          <a:effectLst/>
                        </a:rPr>
                        <a:t>ModuleFileCreate</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974845375"/>
                  </a:ext>
                </a:extLst>
              </a:tr>
              <a:tr h="160836">
                <a:tc>
                  <a:txBody>
                    <a:bodyPr/>
                    <a:lstStyle/>
                    <a:p>
                      <a:pPr marL="0" marR="0">
                        <a:lnSpc>
                          <a:spcPct val="107000"/>
                        </a:lnSpc>
                        <a:spcBef>
                          <a:spcPts val="0"/>
                        </a:spcBef>
                        <a:spcAft>
                          <a:spcPts val="800"/>
                        </a:spcAft>
                      </a:pPr>
                      <a:r>
                        <a:rPr lang="en-US" sz="1200">
                          <a:effectLst/>
                        </a:rPr>
                        <a:t>ModuleFileCleanup</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2598360813"/>
                  </a:ext>
                </a:extLst>
              </a:tr>
              <a:tr h="160836">
                <a:tc>
                  <a:txBody>
                    <a:bodyPr/>
                    <a:lstStyle/>
                    <a:p>
                      <a:pPr marL="0" marR="0">
                        <a:lnSpc>
                          <a:spcPct val="107000"/>
                        </a:lnSpc>
                        <a:spcBef>
                          <a:spcPts val="0"/>
                        </a:spcBef>
                        <a:spcAft>
                          <a:spcPts val="800"/>
                        </a:spcAft>
                      </a:pPr>
                      <a:r>
                        <a:rPr lang="en-US" sz="1200">
                          <a:effectLst/>
                        </a:rPr>
                        <a:t>ModuleFileClose</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3800056019"/>
                  </a:ext>
                </a:extLst>
              </a:tr>
              <a:tr h="160836">
                <a:tc>
                  <a:txBody>
                    <a:bodyPr/>
                    <a:lstStyle/>
                    <a:p>
                      <a:pPr marL="0" marR="0">
                        <a:lnSpc>
                          <a:spcPct val="107000"/>
                        </a:lnSpc>
                        <a:spcBef>
                          <a:spcPts val="0"/>
                        </a:spcBef>
                        <a:spcAft>
                          <a:spcPts val="800"/>
                        </a:spcAft>
                      </a:pPr>
                      <a:r>
                        <a:rPr lang="en-US" sz="1200">
                          <a:effectLst/>
                        </a:rPr>
                        <a:t>ModuleQueueIoRead</a:t>
                      </a:r>
                      <a:endParaRPr lang="en-US" sz="120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1599868255"/>
                  </a:ext>
                </a:extLst>
              </a:tr>
              <a:tr h="160836">
                <a:tc>
                  <a:txBody>
                    <a:bodyPr/>
                    <a:lstStyle/>
                    <a:p>
                      <a:pPr marL="0" marR="0">
                        <a:lnSpc>
                          <a:spcPct val="107000"/>
                        </a:lnSpc>
                        <a:spcBef>
                          <a:spcPts val="0"/>
                        </a:spcBef>
                        <a:spcAft>
                          <a:spcPts val="800"/>
                        </a:spcAft>
                      </a:pPr>
                      <a:r>
                        <a:rPr lang="en-US" sz="1200" dirty="0">
                          <a:effectLst/>
                        </a:rPr>
                        <a:t>ModuleQueueIoWrite</a:t>
                      </a:r>
                      <a:endParaRPr lang="en-US" sz="1200" dirty="0">
                        <a:effectLst/>
                        <a:latin typeface="+mn-lt"/>
                        <a:ea typeface="Times New Roman" panose="02020603050405020304" pitchFamily="18" charset="0"/>
                        <a:cs typeface="Times New Roman" panose="02020603050405020304" pitchFamily="18" charset="0"/>
                      </a:endParaRPr>
                    </a:p>
                  </a:txBody>
                  <a:tcPr marL="31739" marR="31739" marT="0" marB="0"/>
                </a:tc>
                <a:extLst>
                  <a:ext uri="{0D108BD9-81ED-4DB2-BD59-A6C34878D82A}">
                    <a16:rowId xmlns:a16="http://schemas.microsoft.com/office/drawing/2014/main" val="1599934432"/>
                  </a:ext>
                </a:extLst>
              </a:tr>
            </a:tbl>
          </a:graphicData>
        </a:graphic>
      </p:graphicFrame>
      <p:cxnSp>
        <p:nvCxnSpPr>
          <p:cNvPr id="6" name="Straight Connector 5">
            <a:extLst>
              <a:ext uri="{FF2B5EF4-FFF2-40B4-BE49-F238E27FC236}">
                <a16:creationId xmlns:a16="http://schemas.microsoft.com/office/drawing/2014/main" id="{70E2DC81-1A65-47DD-B834-F9DA62F2324D}"/>
              </a:ext>
            </a:extLst>
          </p:cNvPr>
          <p:cNvCxnSpPr>
            <a:cxnSpLocks/>
          </p:cNvCxnSpPr>
          <p:nvPr/>
        </p:nvCxnSpPr>
        <p:spPr>
          <a:xfrm flipV="1">
            <a:off x="5837338" y="1041862"/>
            <a:ext cx="1610866" cy="4187338"/>
          </a:xfrm>
          <a:prstGeom prst="line">
            <a:avLst/>
          </a:prstGeom>
        </p:spPr>
        <p:style>
          <a:lnRef idx="3">
            <a:schemeClr val="accent2"/>
          </a:lnRef>
          <a:fillRef idx="0">
            <a:schemeClr val="accent2"/>
          </a:fillRef>
          <a:effectRef idx="2">
            <a:schemeClr val="accent2"/>
          </a:effectRef>
          <a:fontRef idx="minor">
            <a:schemeClr val="tx1"/>
          </a:fontRef>
        </p:style>
      </p:cxnSp>
      <p:cxnSp>
        <p:nvCxnSpPr>
          <p:cNvPr id="8" name="Straight Connector 7">
            <a:extLst>
              <a:ext uri="{FF2B5EF4-FFF2-40B4-BE49-F238E27FC236}">
                <a16:creationId xmlns:a16="http://schemas.microsoft.com/office/drawing/2014/main" id="{8FB5ECD1-414E-4762-8A97-99F4225F00B5}"/>
              </a:ext>
            </a:extLst>
          </p:cNvPr>
          <p:cNvCxnSpPr>
            <a:cxnSpLocks/>
          </p:cNvCxnSpPr>
          <p:nvPr/>
        </p:nvCxnSpPr>
        <p:spPr>
          <a:xfrm>
            <a:off x="5807968" y="5674148"/>
            <a:ext cx="1656184" cy="888578"/>
          </a:xfrm>
          <a:prstGeom prst="line">
            <a:avLst/>
          </a:prstGeom>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1397159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3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Core</a:t>
            </a:r>
            <a:endParaRPr lang="zh-TW" altLang="en-US" sz="4800" dirty="0"/>
          </a:p>
        </p:txBody>
      </p:sp>
      <p:sp>
        <p:nvSpPr>
          <p:cNvPr id="11" name="文字版面配置區 10"/>
          <p:cNvSpPr>
            <a:spLocks noGrp="1"/>
          </p:cNvSpPr>
          <p:nvPr>
            <p:ph type="body" sz="quarter" idx="10"/>
          </p:nvPr>
        </p:nvSpPr>
        <p:spPr>
          <a:xfrm>
            <a:off x="274639" y="1172522"/>
            <a:ext cx="11887200" cy="2721258"/>
          </a:xfrm>
        </p:spPr>
        <p:txBody>
          <a:bodyPr/>
          <a:lstStyle/>
          <a:p>
            <a:pPr marL="342900" lvl="1" indent="-342900">
              <a:buFont typeface="Arial" panose="020B0604020202020204" pitchFamily="34" charset="0"/>
              <a:buChar char="•"/>
            </a:pPr>
            <a:r>
              <a:rPr lang="en-US" altLang="zh-TW" dirty="0"/>
              <a:t>The DMF Core is a framework is statically linked to the Client driver.</a:t>
            </a:r>
          </a:p>
          <a:p>
            <a:pPr marL="342900" lvl="1" indent="-342900">
              <a:buFont typeface="Arial" panose="020B0604020202020204" pitchFamily="34" charset="0"/>
              <a:buChar char="•"/>
            </a:pPr>
            <a:r>
              <a:rPr lang="en-US" altLang="zh-TW" dirty="0"/>
              <a:t>It resides between the Client driver and WDF.</a:t>
            </a:r>
          </a:p>
          <a:p>
            <a:pPr marL="342900" lvl="1" indent="-342900">
              <a:buFont typeface="Arial" panose="020B0604020202020204" pitchFamily="34" charset="0"/>
              <a:buChar char="•"/>
            </a:pPr>
            <a:r>
              <a:rPr lang="en-US" altLang="zh-TW" dirty="0"/>
              <a:t>The Client driver gives DMF Core a list of each DMFMODULE it wants to use.</a:t>
            </a:r>
          </a:p>
          <a:p>
            <a:pPr marL="342900" lvl="1" indent="-342900">
              <a:buFont typeface="Arial" panose="020B0604020202020204" pitchFamily="34" charset="0"/>
              <a:buChar char="•"/>
            </a:pPr>
            <a:r>
              <a:rPr lang="en-US" altLang="zh-TW" b="1" dirty="0"/>
              <a:t>When WDF calls into the Client driver via a callback, DMF dispatches the callback to every DMFMODULE it has created on behalf of the Client.</a:t>
            </a:r>
          </a:p>
        </p:txBody>
      </p:sp>
    </p:spTree>
    <p:extLst>
      <p:ext uri="{BB962C8B-B14F-4D97-AF65-F5344CB8AC3E}">
        <p14:creationId xmlns:p14="http://schemas.microsoft.com/office/powerpoint/2010/main" val="25143342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69078" y="116632"/>
            <a:ext cx="11889564" cy="917575"/>
          </a:xfrm>
        </p:spPr>
        <p:txBody>
          <a:bodyPr/>
          <a:lstStyle/>
          <a:p>
            <a:r>
              <a:rPr lang="en-US" altLang="zh-TW" sz="4800" dirty="0"/>
              <a:t>DMF Driver Diagram</a:t>
            </a:r>
            <a:endParaRPr lang="zh-TW" altLang="en-US" sz="4800" dirty="0"/>
          </a:p>
        </p:txBody>
      </p:sp>
      <p:pic>
        <p:nvPicPr>
          <p:cNvPr id="4" name="Picture 3">
            <a:extLst>
              <a:ext uri="{FF2B5EF4-FFF2-40B4-BE49-F238E27FC236}">
                <a16:creationId xmlns:a16="http://schemas.microsoft.com/office/drawing/2014/main" id="{64B77358-2B9A-4564-B614-A7FF0369F2C0}"/>
              </a:ext>
            </a:extLst>
          </p:cNvPr>
          <p:cNvPicPr>
            <a:picLocks noChangeAspect="1"/>
          </p:cNvPicPr>
          <p:nvPr/>
        </p:nvPicPr>
        <p:blipFill>
          <a:blip r:embed="rId3"/>
          <a:stretch>
            <a:fillRect/>
          </a:stretch>
        </p:blipFill>
        <p:spPr>
          <a:xfrm>
            <a:off x="1703512" y="1005274"/>
            <a:ext cx="8212373" cy="5131097"/>
          </a:xfrm>
          <a:prstGeom prst="rect">
            <a:avLst/>
          </a:prstGeom>
        </p:spPr>
      </p:pic>
      <p:sp>
        <p:nvSpPr>
          <p:cNvPr id="6" name="Rectangle: Rounded Corners 5">
            <a:extLst>
              <a:ext uri="{FF2B5EF4-FFF2-40B4-BE49-F238E27FC236}">
                <a16:creationId xmlns:a16="http://schemas.microsoft.com/office/drawing/2014/main" id="{36EA74BC-AA3E-40B5-9165-EE61EA1D9D7F}"/>
              </a:ext>
            </a:extLst>
          </p:cNvPr>
          <p:cNvSpPr/>
          <p:nvPr/>
        </p:nvSpPr>
        <p:spPr>
          <a:xfrm>
            <a:off x="1343472" y="6270715"/>
            <a:ext cx="10826154" cy="40732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Goal: Make it easier to </a:t>
            </a:r>
            <a:r>
              <a:rPr lang="en-US" altLang="zh-TW" b="1" u="sng" dirty="0"/>
              <a:t>properly architect</a:t>
            </a:r>
            <a:r>
              <a:rPr lang="en-US" altLang="zh-TW" dirty="0"/>
              <a:t> drivers by eliminating improper dependencies and code paths.</a:t>
            </a:r>
            <a:endParaRPr lang="en-US" dirty="0"/>
          </a:p>
        </p:txBody>
      </p:sp>
    </p:spTree>
    <p:extLst>
      <p:ext uri="{BB962C8B-B14F-4D97-AF65-F5344CB8AC3E}">
        <p14:creationId xmlns:p14="http://schemas.microsoft.com/office/powerpoint/2010/main" val="27881257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69078" y="116632"/>
            <a:ext cx="11889564" cy="917575"/>
          </a:xfrm>
        </p:spPr>
        <p:txBody>
          <a:bodyPr/>
          <a:lstStyle/>
          <a:p>
            <a:r>
              <a:rPr lang="en-US" altLang="zh-TW" sz="4800" dirty="0"/>
              <a:t>DMF Driver Diagram</a:t>
            </a:r>
            <a:endParaRPr lang="zh-TW" altLang="en-US" sz="4800" dirty="0"/>
          </a:p>
        </p:txBody>
      </p:sp>
      <p:pic>
        <p:nvPicPr>
          <p:cNvPr id="4" name="Picture 3">
            <a:extLst>
              <a:ext uri="{FF2B5EF4-FFF2-40B4-BE49-F238E27FC236}">
                <a16:creationId xmlns:a16="http://schemas.microsoft.com/office/drawing/2014/main" id="{64B77358-2B9A-4564-B614-A7FF0369F2C0}"/>
              </a:ext>
            </a:extLst>
          </p:cNvPr>
          <p:cNvPicPr>
            <a:picLocks noChangeAspect="1"/>
          </p:cNvPicPr>
          <p:nvPr/>
        </p:nvPicPr>
        <p:blipFill>
          <a:blip r:embed="rId3"/>
          <a:stretch>
            <a:fillRect/>
          </a:stretch>
        </p:blipFill>
        <p:spPr>
          <a:xfrm>
            <a:off x="1703512" y="1005274"/>
            <a:ext cx="8212373" cy="5131097"/>
          </a:xfrm>
          <a:prstGeom prst="rect">
            <a:avLst/>
          </a:prstGeom>
        </p:spPr>
      </p:pic>
      <p:sp>
        <p:nvSpPr>
          <p:cNvPr id="6" name="Rectangle: Rounded Corners 5">
            <a:extLst>
              <a:ext uri="{FF2B5EF4-FFF2-40B4-BE49-F238E27FC236}">
                <a16:creationId xmlns:a16="http://schemas.microsoft.com/office/drawing/2014/main" id="{36EA74BC-AA3E-40B5-9165-EE61EA1D9D7F}"/>
              </a:ext>
            </a:extLst>
          </p:cNvPr>
          <p:cNvSpPr/>
          <p:nvPr/>
        </p:nvSpPr>
        <p:spPr>
          <a:xfrm>
            <a:off x="1343472" y="6270715"/>
            <a:ext cx="10826154" cy="40732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Goal: Make it easier to </a:t>
            </a:r>
            <a:r>
              <a:rPr lang="en-US" altLang="zh-TW" b="1" u="sng" dirty="0"/>
              <a:t>properly architect</a:t>
            </a:r>
            <a:r>
              <a:rPr lang="en-US" altLang="zh-TW" dirty="0"/>
              <a:t> drivers by eliminating improper dependencies and code paths.</a:t>
            </a:r>
            <a:endParaRPr lang="en-US" dirty="0"/>
          </a:p>
        </p:txBody>
      </p:sp>
    </p:spTree>
    <p:extLst>
      <p:ext uri="{BB962C8B-B14F-4D97-AF65-F5344CB8AC3E}">
        <p14:creationId xmlns:p14="http://schemas.microsoft.com/office/powerpoint/2010/main" val="25240059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Other Properties of a Module (1)</a:t>
            </a:r>
            <a:endParaRPr lang="zh-TW" altLang="en-US" sz="4800" dirty="0"/>
          </a:p>
        </p:txBody>
      </p:sp>
      <p:sp>
        <p:nvSpPr>
          <p:cNvPr id="11" name="文字版面配置區 10"/>
          <p:cNvSpPr>
            <a:spLocks noGrp="1"/>
          </p:cNvSpPr>
          <p:nvPr>
            <p:ph type="body" sz="quarter" idx="10"/>
          </p:nvPr>
        </p:nvSpPr>
        <p:spPr>
          <a:xfrm>
            <a:off x="274639" y="1172522"/>
            <a:ext cx="11887200" cy="5568846"/>
          </a:xfrm>
        </p:spPr>
        <p:txBody>
          <a:bodyPr/>
          <a:lstStyle/>
          <a:p>
            <a:pPr marL="342900" lvl="1" indent="-342900">
              <a:buFont typeface="Arial" panose="020B0604020202020204" pitchFamily="34" charset="0"/>
              <a:buChar char="•"/>
            </a:pPr>
            <a:r>
              <a:rPr lang="en-US" altLang="zh-TW" dirty="0"/>
              <a:t>Any Module can instantiate </a:t>
            </a:r>
            <a:r>
              <a:rPr lang="en-US" altLang="zh-TW" b="1" u="sng" dirty="0"/>
              <a:t>as many instances of other Modules as Child Modules as it wants</a:t>
            </a:r>
            <a:r>
              <a:rPr lang="en-US" altLang="zh-TW" dirty="0"/>
              <a:t>. There is no limit to the number of descendants or siblings a Module can have (except for memory).</a:t>
            </a:r>
          </a:p>
          <a:p>
            <a:pPr marL="342900" lvl="1" indent="-342900">
              <a:buFont typeface="Arial" panose="020B0604020202020204" pitchFamily="34" charset="0"/>
              <a:buChar char="•"/>
            </a:pPr>
            <a:endParaRPr lang="en-US" altLang="zh-TW" b="1" u="sng" dirty="0"/>
          </a:p>
          <a:p>
            <a:pPr marL="342900" lvl="1" indent="-342900">
              <a:buFont typeface="Arial" panose="020B0604020202020204" pitchFamily="34" charset="0"/>
              <a:buChar char="•"/>
            </a:pPr>
            <a:r>
              <a:rPr lang="en-US" altLang="zh-TW" dirty="0"/>
              <a:t>Programmers can use Modules and create new Modules.</a:t>
            </a:r>
          </a:p>
          <a:p>
            <a:pPr marL="342900" lvl="1" indent="-342900">
              <a:buFont typeface="Arial" panose="020B0604020202020204" pitchFamily="34" charset="0"/>
              <a:buChar char="•"/>
            </a:pPr>
            <a:endParaRPr lang="en-US" altLang="zh-TW" dirty="0"/>
          </a:p>
          <a:p>
            <a:pPr marL="342900" lvl="1" indent="-342900">
              <a:buFont typeface="Arial" panose="020B0604020202020204" pitchFamily="34" charset="0"/>
              <a:buChar char="•"/>
            </a:pPr>
            <a:r>
              <a:rPr lang="en-US" altLang="zh-TW" dirty="0"/>
              <a:t>When a programmer creates a new </a:t>
            </a:r>
            <a:r>
              <a:rPr lang="en-US" altLang="zh-TW" dirty="0">
                <a:latin typeface="Consolas" panose="020B0609020204030204" pitchFamily="49" charset="0"/>
              </a:rPr>
              <a:t>DMFMODULE,</a:t>
            </a:r>
            <a:r>
              <a:rPr lang="en-US" altLang="zh-TW" dirty="0"/>
              <a:t> DMF automatically creates the </a:t>
            </a:r>
            <a:r>
              <a:rPr lang="en-US" altLang="zh-TW" dirty="0">
                <a:latin typeface="Consolas" panose="020B0609020204030204" pitchFamily="49" charset="0"/>
              </a:rPr>
              <a:t>DMFMODULE</a:t>
            </a:r>
            <a:r>
              <a:rPr lang="en-US" altLang="zh-TW" dirty="0"/>
              <a:t> using an underlying </a:t>
            </a:r>
            <a:r>
              <a:rPr lang="en-US" altLang="zh-TW" dirty="0">
                <a:latin typeface="Consolas" panose="020B0609020204030204" pitchFamily="49" charset="0"/>
              </a:rPr>
              <a:t>WDFOBJECT</a:t>
            </a:r>
            <a:r>
              <a:rPr lang="en-US" altLang="zh-TW" dirty="0"/>
              <a:t>. </a:t>
            </a:r>
          </a:p>
          <a:p>
            <a:pPr marL="342900" lvl="1" indent="-342900">
              <a:buFont typeface="Arial" panose="020B0604020202020204" pitchFamily="34" charset="0"/>
              <a:buChar char="•"/>
            </a:pPr>
            <a:endParaRPr lang="en-US" altLang="zh-TW" dirty="0"/>
          </a:p>
          <a:p>
            <a:pPr marL="342900" lvl="1" indent="-342900">
              <a:buFont typeface="Arial" panose="020B0604020202020204" pitchFamily="34" charset="0"/>
              <a:buChar char="•"/>
            </a:pPr>
            <a:r>
              <a:rPr lang="en-US" altLang="zh-TW" dirty="0"/>
              <a:t>A Module’s functionality is always accessed using a handle that is created by DMF and given to the Client.</a:t>
            </a:r>
          </a:p>
          <a:p>
            <a:pPr marL="342900" lvl="1" indent="-342900">
              <a:buFont typeface="Arial" panose="020B0604020202020204" pitchFamily="34" charset="0"/>
              <a:buChar char="•"/>
            </a:pPr>
            <a:endParaRPr lang="en-US" altLang="zh-TW" dirty="0"/>
          </a:p>
          <a:p>
            <a:pPr marL="342900" lvl="1" indent="-342900">
              <a:buFont typeface="Arial" panose="020B0604020202020204" pitchFamily="34" charset="0"/>
              <a:buChar char="•"/>
            </a:pPr>
            <a:r>
              <a:rPr lang="en-US" altLang="zh-TW" dirty="0"/>
              <a:t>Internally, the Module uses its handle to retrieve its private context. This is similar to how a driver uses its WDFDEVICE to access its device context.</a:t>
            </a:r>
          </a:p>
          <a:p>
            <a:pPr marL="342900" lvl="1" indent="-342900">
              <a:buFont typeface="Arial" panose="020B0604020202020204" pitchFamily="34" charset="0"/>
              <a:buChar char="•"/>
            </a:pPr>
            <a:endParaRPr lang="en-US" altLang="zh-TW" dirty="0"/>
          </a:p>
        </p:txBody>
      </p:sp>
    </p:spTree>
    <p:extLst>
      <p:ext uri="{BB962C8B-B14F-4D97-AF65-F5344CB8AC3E}">
        <p14:creationId xmlns:p14="http://schemas.microsoft.com/office/powerpoint/2010/main" val="7905875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Other Properties of a Module (2)</a:t>
            </a:r>
            <a:endParaRPr lang="zh-TW" altLang="en-US" sz="4800" dirty="0"/>
          </a:p>
        </p:txBody>
      </p:sp>
      <p:sp>
        <p:nvSpPr>
          <p:cNvPr id="11" name="文字版面配置區 10"/>
          <p:cNvSpPr>
            <a:spLocks noGrp="1"/>
          </p:cNvSpPr>
          <p:nvPr>
            <p:ph type="body" sz="quarter" idx="10"/>
          </p:nvPr>
        </p:nvSpPr>
        <p:spPr>
          <a:xfrm>
            <a:off x="274639" y="1172523"/>
            <a:ext cx="11887200" cy="2544509"/>
          </a:xfrm>
        </p:spPr>
        <p:txBody>
          <a:bodyPr>
            <a:normAutofit/>
          </a:bodyPr>
          <a:lstStyle/>
          <a:p>
            <a:pPr marL="342900" lvl="1" indent="-342900">
              <a:buFont typeface="Arial" panose="020B0604020202020204" pitchFamily="34" charset="0"/>
              <a:buChar char="•"/>
            </a:pPr>
            <a:r>
              <a:rPr lang="en-US" altLang="zh-TW" dirty="0"/>
              <a:t>As with any object-oriented programming paradigm, </a:t>
            </a:r>
            <a:r>
              <a:rPr lang="en-US" altLang="zh-TW" u="sng" dirty="0"/>
              <a:t>Modules are agnostic about their parent</a:t>
            </a:r>
            <a:r>
              <a:rPr lang="en-US" altLang="zh-TW" dirty="0"/>
              <a:t> which can be either the Client Driver or another Module.</a:t>
            </a:r>
          </a:p>
          <a:p>
            <a:pPr marL="342900" lvl="1" indent="-342900">
              <a:buFont typeface="Arial" panose="020B0604020202020204" pitchFamily="34" charset="0"/>
              <a:buChar char="•"/>
            </a:pPr>
            <a:endParaRPr lang="en-US" altLang="zh-TW" dirty="0"/>
          </a:p>
          <a:p>
            <a:pPr marL="342900" lvl="1" indent="-342900">
              <a:buFont typeface="Arial" panose="020B0604020202020204" pitchFamily="34" charset="0"/>
              <a:buChar char="•"/>
            </a:pPr>
            <a:r>
              <a:rPr lang="en-US" altLang="zh-TW" dirty="0"/>
              <a:t>DMF Modules can abstract any kind of code, from simple object like a list of buffers to an entire algorithm, data structure, programming pattern and even a full device driver.</a:t>
            </a:r>
          </a:p>
          <a:p>
            <a:pPr marL="342900" lvl="1" indent="-342900">
              <a:buFont typeface="Arial" panose="020B0604020202020204" pitchFamily="34" charset="0"/>
              <a:buChar char="•"/>
            </a:pPr>
            <a:endParaRPr lang="en-US" altLang="zh-TW" dirty="0"/>
          </a:p>
          <a:p>
            <a:pPr marL="342900" lvl="1" indent="-342900">
              <a:buFont typeface="Arial" panose="020B0604020202020204" pitchFamily="34" charset="0"/>
              <a:buChar char="•"/>
            </a:pPr>
            <a:r>
              <a:rPr lang="en-US" altLang="zh-TW" dirty="0"/>
              <a:t>Important: Like WDF, DMF’s interfaces to the Client driver are in C. Like WDF, DMF can also be used in C++ drivers.</a:t>
            </a:r>
          </a:p>
          <a:p>
            <a:pPr marL="342900" lvl="1" indent="-342900">
              <a:buFont typeface="Arial" panose="020B0604020202020204" pitchFamily="34" charset="0"/>
              <a:buChar char="•"/>
            </a:pPr>
            <a:endParaRPr lang="en-US" altLang="zh-TW" dirty="0"/>
          </a:p>
          <a:p>
            <a:pPr lvl="1"/>
            <a:endParaRPr lang="en-US" altLang="zh-TW" dirty="0"/>
          </a:p>
          <a:p>
            <a:pPr lvl="1"/>
            <a:endParaRPr lang="en-US" altLang="zh-TW" dirty="0"/>
          </a:p>
        </p:txBody>
      </p:sp>
    </p:spTree>
    <p:extLst>
      <p:ext uri="{BB962C8B-B14F-4D97-AF65-F5344CB8AC3E}">
        <p14:creationId xmlns:p14="http://schemas.microsoft.com/office/powerpoint/2010/main" val="42131635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69078" y="116632"/>
            <a:ext cx="11889564" cy="917575"/>
          </a:xfrm>
        </p:spPr>
        <p:txBody>
          <a:bodyPr/>
          <a:lstStyle/>
          <a:p>
            <a:r>
              <a:rPr lang="en-US" altLang="zh-TW" sz="4800" dirty="0"/>
              <a:t>DMF Driver Diagram</a:t>
            </a:r>
            <a:endParaRPr lang="zh-TW" altLang="en-US" sz="4800" dirty="0"/>
          </a:p>
        </p:txBody>
      </p:sp>
      <p:pic>
        <p:nvPicPr>
          <p:cNvPr id="4" name="Picture 3">
            <a:extLst>
              <a:ext uri="{FF2B5EF4-FFF2-40B4-BE49-F238E27FC236}">
                <a16:creationId xmlns:a16="http://schemas.microsoft.com/office/drawing/2014/main" id="{64B77358-2B9A-4564-B614-A7FF0369F2C0}"/>
              </a:ext>
            </a:extLst>
          </p:cNvPr>
          <p:cNvPicPr>
            <a:picLocks noChangeAspect="1"/>
          </p:cNvPicPr>
          <p:nvPr/>
        </p:nvPicPr>
        <p:blipFill>
          <a:blip r:embed="rId3"/>
          <a:stretch>
            <a:fillRect/>
          </a:stretch>
        </p:blipFill>
        <p:spPr>
          <a:xfrm>
            <a:off x="1703512" y="1005274"/>
            <a:ext cx="8212373" cy="5131097"/>
          </a:xfrm>
          <a:prstGeom prst="rect">
            <a:avLst/>
          </a:prstGeom>
        </p:spPr>
      </p:pic>
    </p:spTree>
    <p:extLst>
      <p:ext uri="{BB962C8B-B14F-4D97-AF65-F5344CB8AC3E}">
        <p14:creationId xmlns:p14="http://schemas.microsoft.com/office/powerpoint/2010/main" val="28865030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5108" y="44625"/>
            <a:ext cx="11889564" cy="774666"/>
          </a:xfrm>
        </p:spPr>
        <p:txBody>
          <a:bodyPr/>
          <a:lstStyle/>
          <a:p>
            <a:r>
              <a:rPr lang="en-US" altLang="zh-TW" sz="4800" dirty="0"/>
              <a:t>Modules in Library</a:t>
            </a:r>
            <a:endParaRPr lang="zh-TW" altLang="en-US" sz="4800" dirty="0"/>
          </a:p>
        </p:txBody>
      </p:sp>
      <p:pic>
        <p:nvPicPr>
          <p:cNvPr id="3" name="Picture 2">
            <a:extLst>
              <a:ext uri="{FF2B5EF4-FFF2-40B4-BE49-F238E27FC236}">
                <a16:creationId xmlns:a16="http://schemas.microsoft.com/office/drawing/2014/main" id="{D694627A-7347-47BC-8308-279A6C800E95}"/>
              </a:ext>
            </a:extLst>
          </p:cNvPr>
          <p:cNvPicPr>
            <a:picLocks noChangeAspect="1"/>
          </p:cNvPicPr>
          <p:nvPr/>
        </p:nvPicPr>
        <p:blipFill>
          <a:blip r:embed="rId3"/>
          <a:stretch>
            <a:fillRect/>
          </a:stretch>
        </p:blipFill>
        <p:spPr>
          <a:xfrm>
            <a:off x="532178" y="1127149"/>
            <a:ext cx="3133725" cy="2447925"/>
          </a:xfrm>
          <a:prstGeom prst="rect">
            <a:avLst/>
          </a:prstGeom>
        </p:spPr>
      </p:pic>
      <p:pic>
        <p:nvPicPr>
          <p:cNvPr id="6" name="Picture 5">
            <a:extLst>
              <a:ext uri="{FF2B5EF4-FFF2-40B4-BE49-F238E27FC236}">
                <a16:creationId xmlns:a16="http://schemas.microsoft.com/office/drawing/2014/main" id="{2F435983-8409-42BC-86AA-586FF53BD821}"/>
              </a:ext>
            </a:extLst>
          </p:cNvPr>
          <p:cNvPicPr>
            <a:picLocks noChangeAspect="1"/>
          </p:cNvPicPr>
          <p:nvPr/>
        </p:nvPicPr>
        <p:blipFill>
          <a:blip r:embed="rId4"/>
          <a:stretch>
            <a:fillRect/>
          </a:stretch>
        </p:blipFill>
        <p:spPr>
          <a:xfrm>
            <a:off x="7730033" y="1141437"/>
            <a:ext cx="3838575" cy="4391025"/>
          </a:xfrm>
          <a:prstGeom prst="rect">
            <a:avLst/>
          </a:prstGeom>
        </p:spPr>
      </p:pic>
      <p:sp>
        <p:nvSpPr>
          <p:cNvPr id="9" name="Rectangle: Rounded Corners 8">
            <a:extLst>
              <a:ext uri="{FF2B5EF4-FFF2-40B4-BE49-F238E27FC236}">
                <a16:creationId xmlns:a16="http://schemas.microsoft.com/office/drawing/2014/main" id="{6E6EC6CB-9E51-4B76-A019-95D72F6E103E}"/>
              </a:ext>
            </a:extLst>
          </p:cNvPr>
          <p:cNvSpPr/>
          <p:nvPr/>
        </p:nvSpPr>
        <p:spPr>
          <a:xfrm>
            <a:off x="4367808" y="6334042"/>
            <a:ext cx="7801818" cy="40732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t>Goal: Make it easier for driver writers to think using </a:t>
            </a:r>
            <a:r>
              <a:rPr lang="en-US" altLang="zh-TW" b="1" u="sng" dirty="0"/>
              <a:t>high-level constructs</a:t>
            </a:r>
            <a:r>
              <a:rPr lang="en-US" altLang="zh-TW" dirty="0"/>
              <a:t>.</a:t>
            </a:r>
            <a:endParaRPr lang="en-US" dirty="0"/>
          </a:p>
        </p:txBody>
      </p:sp>
      <p:sp>
        <p:nvSpPr>
          <p:cNvPr id="4" name="Rectangle: Rounded Corners 3">
            <a:extLst>
              <a:ext uri="{FF2B5EF4-FFF2-40B4-BE49-F238E27FC236}">
                <a16:creationId xmlns:a16="http://schemas.microsoft.com/office/drawing/2014/main" id="{A38D3F33-93A7-4C87-9932-EBF6A5683A44}"/>
              </a:ext>
            </a:extLst>
          </p:cNvPr>
          <p:cNvSpPr/>
          <p:nvPr/>
        </p:nvSpPr>
        <p:spPr>
          <a:xfrm>
            <a:off x="8184232" y="4655541"/>
            <a:ext cx="2736304"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260C4084-F883-40C0-9942-E84E9402F198}"/>
              </a:ext>
            </a:extLst>
          </p:cNvPr>
          <p:cNvSpPr/>
          <p:nvPr/>
        </p:nvSpPr>
        <p:spPr>
          <a:xfrm>
            <a:off x="1055440" y="1700773"/>
            <a:ext cx="2160240" cy="29047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E25F8356-5F62-4504-B625-67A797EF4F1C}"/>
              </a:ext>
            </a:extLst>
          </p:cNvPr>
          <p:cNvSpPr/>
          <p:nvPr/>
        </p:nvSpPr>
        <p:spPr>
          <a:xfrm>
            <a:off x="8184232" y="2511776"/>
            <a:ext cx="2736304"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B35A8DF-FD21-4C49-86AE-074655AE7E3C}"/>
              </a:ext>
            </a:extLst>
          </p:cNvPr>
          <p:cNvPicPr>
            <a:picLocks noChangeAspect="1"/>
          </p:cNvPicPr>
          <p:nvPr/>
        </p:nvPicPr>
        <p:blipFill>
          <a:blip r:embed="rId5"/>
          <a:stretch>
            <a:fillRect/>
          </a:stretch>
        </p:blipFill>
        <p:spPr>
          <a:xfrm>
            <a:off x="3797730" y="1141437"/>
            <a:ext cx="3800475" cy="5095875"/>
          </a:xfrm>
          <a:prstGeom prst="rect">
            <a:avLst/>
          </a:prstGeom>
        </p:spPr>
      </p:pic>
      <p:sp>
        <p:nvSpPr>
          <p:cNvPr id="10" name="Rectangle: Rounded Corners 9">
            <a:extLst>
              <a:ext uri="{FF2B5EF4-FFF2-40B4-BE49-F238E27FC236}">
                <a16:creationId xmlns:a16="http://schemas.microsoft.com/office/drawing/2014/main" id="{CF227B45-BC86-4CB3-9204-3EBEE8A6E2E4}"/>
              </a:ext>
            </a:extLst>
          </p:cNvPr>
          <p:cNvSpPr/>
          <p:nvPr/>
        </p:nvSpPr>
        <p:spPr>
          <a:xfrm>
            <a:off x="983432" y="3271408"/>
            <a:ext cx="2483760"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6498931E-3824-4CA1-98A7-DFB85DED1452}"/>
              </a:ext>
            </a:extLst>
          </p:cNvPr>
          <p:cNvSpPr/>
          <p:nvPr/>
        </p:nvSpPr>
        <p:spPr>
          <a:xfrm>
            <a:off x="8174560" y="1754150"/>
            <a:ext cx="3250032"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BBF479D3-4F01-4166-8327-6B71CFF1098C}"/>
              </a:ext>
            </a:extLst>
          </p:cNvPr>
          <p:cNvSpPr/>
          <p:nvPr/>
        </p:nvSpPr>
        <p:spPr>
          <a:xfrm>
            <a:off x="4329814" y="1915235"/>
            <a:ext cx="2918313"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41C9CEC9-D54E-44BF-A74A-D56FF19C5F79}"/>
              </a:ext>
            </a:extLst>
          </p:cNvPr>
          <p:cNvSpPr/>
          <p:nvPr/>
        </p:nvSpPr>
        <p:spPr>
          <a:xfrm>
            <a:off x="4367809" y="4076273"/>
            <a:ext cx="1656184"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397780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Modules have a Common Interface</a:t>
            </a:r>
            <a:endParaRPr lang="zh-TW" altLang="en-US" sz="4800" dirty="0"/>
          </a:p>
        </p:txBody>
      </p:sp>
      <p:sp>
        <p:nvSpPr>
          <p:cNvPr id="8" name="文字版面配置區 10">
            <a:extLst>
              <a:ext uri="{FF2B5EF4-FFF2-40B4-BE49-F238E27FC236}">
                <a16:creationId xmlns:a16="http://schemas.microsoft.com/office/drawing/2014/main" id="{FBD69333-CC77-44A0-9710-7E8CA3053DBE}"/>
              </a:ext>
            </a:extLst>
          </p:cNvPr>
          <p:cNvSpPr txBox="1">
            <a:spLocks/>
          </p:cNvSpPr>
          <p:nvPr/>
        </p:nvSpPr>
        <p:spPr>
          <a:xfrm>
            <a:off x="241542" y="1212849"/>
            <a:ext cx="11887200" cy="1079783"/>
          </a:xfrm>
          <a:prstGeom prst="rect">
            <a:avLst/>
          </a:prstGeom>
        </p:spPr>
        <p:txBody>
          <a:bodyPr vert="horz" wrap="square" lIns="146304" tIns="91440" rIns="146304" bIns="91440" rtlCol="0">
            <a:sp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rgbClr val="0078D7"/>
                </a:solidFill>
                <a:latin typeface="+mn-lt"/>
                <a:ea typeface="+mn-ea"/>
                <a:cs typeface="+mn-cs"/>
              </a:defRPr>
            </a:lvl1pPr>
            <a:lvl2pPr marL="0" indent="0" algn="l" defTabSz="914400" rtl="0" eaLnBrk="1" latinLnBrk="0" hangingPunct="1">
              <a:lnSpc>
                <a:spcPct val="90000"/>
              </a:lnSpc>
              <a:spcBef>
                <a:spcPts val="500"/>
              </a:spcBef>
              <a:buFontTx/>
              <a:buNone/>
              <a:defRPr sz="2000" kern="1200">
                <a:solidFill>
                  <a:schemeClr val="bg1"/>
                </a:solidFill>
                <a:latin typeface="+mn-lt"/>
                <a:ea typeface="+mn-ea"/>
                <a:cs typeface="+mn-cs"/>
              </a:defRPr>
            </a:lvl2pPr>
            <a:lvl3pPr marL="2286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685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4000" dirty="0"/>
              <a:t>Module’s Create Function is called by DMF</a:t>
            </a:r>
          </a:p>
          <a:p>
            <a:pPr lvl="1"/>
            <a:r>
              <a:rPr lang="en-US" altLang="zh-TW" dirty="0"/>
              <a:t>Create() function is agnostic regardless of Module type so any Module can use any other Module.</a:t>
            </a:r>
          </a:p>
        </p:txBody>
      </p:sp>
      <p:pic>
        <p:nvPicPr>
          <p:cNvPr id="4" name="Picture 3">
            <a:extLst>
              <a:ext uri="{FF2B5EF4-FFF2-40B4-BE49-F238E27FC236}">
                <a16:creationId xmlns:a16="http://schemas.microsoft.com/office/drawing/2014/main" id="{FFAB9CBB-28ED-470D-99B0-C8EB3D4401F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5400000">
            <a:off x="311312" y="2312207"/>
            <a:ext cx="3781798" cy="3855144"/>
          </a:xfrm>
          <a:prstGeom prst="rect">
            <a:avLst/>
          </a:prstGeom>
        </p:spPr>
      </p:pic>
      <p:pic>
        <p:nvPicPr>
          <p:cNvPr id="6" name="Picture 5">
            <a:extLst>
              <a:ext uri="{FF2B5EF4-FFF2-40B4-BE49-F238E27FC236}">
                <a16:creationId xmlns:a16="http://schemas.microsoft.com/office/drawing/2014/main" id="{B22C164F-0F82-42B5-8A8F-696ADCBC2E7C}"/>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5400000">
            <a:off x="5187321" y="2825603"/>
            <a:ext cx="3813045" cy="2859784"/>
          </a:xfrm>
          <a:prstGeom prst="rect">
            <a:avLst/>
          </a:prstGeom>
        </p:spPr>
      </p:pic>
      <p:pic>
        <p:nvPicPr>
          <p:cNvPr id="9" name="Picture 8">
            <a:extLst>
              <a:ext uri="{FF2B5EF4-FFF2-40B4-BE49-F238E27FC236}">
                <a16:creationId xmlns:a16="http://schemas.microsoft.com/office/drawing/2014/main" id="{4D0A235E-8D7A-481B-98CA-B0F0F2A0F3C6}"/>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5400000">
            <a:off x="8580948" y="2794266"/>
            <a:ext cx="3813043" cy="2859782"/>
          </a:xfrm>
          <a:prstGeom prst="rect">
            <a:avLst/>
          </a:prstGeom>
        </p:spPr>
      </p:pic>
      <p:sp>
        <p:nvSpPr>
          <p:cNvPr id="10" name="Arrow: Right 9">
            <a:extLst>
              <a:ext uri="{FF2B5EF4-FFF2-40B4-BE49-F238E27FC236}">
                <a16:creationId xmlns:a16="http://schemas.microsoft.com/office/drawing/2014/main" id="{BBACDB9C-9120-4E2C-BC13-FEF85B634A18}"/>
              </a:ext>
            </a:extLst>
          </p:cNvPr>
          <p:cNvSpPr/>
          <p:nvPr/>
        </p:nvSpPr>
        <p:spPr>
          <a:xfrm>
            <a:off x="4367354" y="3931366"/>
            <a:ext cx="1008112" cy="136815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9D767BB6-3EDC-41F7-81CC-D8020B0AA222}"/>
              </a:ext>
            </a:extLst>
          </p:cNvPr>
          <p:cNvSpPr/>
          <p:nvPr/>
        </p:nvSpPr>
        <p:spPr>
          <a:xfrm>
            <a:off x="1415480" y="6309320"/>
            <a:ext cx="10754146" cy="40732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t>Goal: Make it easier for driver writers to create their own high-level constructs and let </a:t>
            </a:r>
            <a:r>
              <a:rPr lang="en-US" altLang="zh-TW" b="1" u="sng" dirty="0"/>
              <a:t>others reuse</a:t>
            </a:r>
            <a:r>
              <a:rPr lang="en-US" altLang="zh-TW" dirty="0"/>
              <a:t> them.</a:t>
            </a:r>
            <a:endParaRPr lang="en-US" dirty="0"/>
          </a:p>
        </p:txBody>
      </p:sp>
    </p:spTree>
    <p:extLst>
      <p:ext uri="{BB962C8B-B14F-4D97-AF65-F5344CB8AC3E}">
        <p14:creationId xmlns:p14="http://schemas.microsoft.com/office/powerpoint/2010/main" val="4996169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B721CBB-516E-47B5-A5B5-E79C2B40EC98}"/>
              </a:ext>
            </a:extLst>
          </p:cNvPr>
          <p:cNvGrpSpPr/>
          <p:nvPr/>
        </p:nvGrpSpPr>
        <p:grpSpPr>
          <a:xfrm>
            <a:off x="-1" y="-1"/>
            <a:ext cx="12192003" cy="6741369"/>
            <a:chOff x="-1" y="-1"/>
            <a:chExt cx="12192003" cy="6858001"/>
          </a:xfrm>
        </p:grpSpPr>
        <p:pic>
          <p:nvPicPr>
            <p:cNvPr id="3" name="Picture 2" descr="A close up of a computer&#10;&#10;Description generated with high confidence">
              <a:extLst>
                <a:ext uri="{FF2B5EF4-FFF2-40B4-BE49-F238E27FC236}">
                  <a16:creationId xmlns:a16="http://schemas.microsoft.com/office/drawing/2014/main" id="{1025A7B0-FD53-4F81-BC24-02AFA2970A54}"/>
                </a:ext>
              </a:extLst>
            </p:cNvPr>
            <p:cNvPicPr>
              <a:picLocks noChangeAspect="1"/>
            </p:cNvPicPr>
            <p:nvPr/>
          </p:nvPicPr>
          <p:blipFill rotWithShape="1">
            <a:blip r:embed="rId3">
              <a:extLst>
                <a:ext uri="{28A0092B-C50C-407E-A947-70E740481C1C}">
                  <a14:useLocalDpi xmlns:a14="http://schemas.microsoft.com/office/drawing/2010/main" val="0"/>
                </a:ext>
              </a:extLst>
            </a:blip>
            <a:srcRect l="5751" r="45965" b="1"/>
            <a:stretch/>
          </p:blipFill>
          <p:spPr>
            <a:xfrm>
              <a:off x="7967351" y="-1"/>
              <a:ext cx="4224651" cy="3346705"/>
            </a:xfrm>
            <a:custGeom>
              <a:avLst/>
              <a:gdLst>
                <a:gd name="connsiteX0" fmla="*/ 1549963 w 4224651"/>
                <a:gd name="connsiteY0" fmla="*/ 0 h 3346705"/>
                <a:gd name="connsiteX1" fmla="*/ 1555540 w 4224651"/>
                <a:gd name="connsiteY1" fmla="*/ 0 h 3346705"/>
                <a:gd name="connsiteX2" fmla="*/ 2621768 w 4224651"/>
                <a:gd name="connsiteY2" fmla="*/ 0 h 3346705"/>
                <a:gd name="connsiteX3" fmla="*/ 4224651 w 4224651"/>
                <a:gd name="connsiteY3" fmla="*/ 0 h 3346705"/>
                <a:gd name="connsiteX4" fmla="*/ 4224651 w 4224651"/>
                <a:gd name="connsiteY4" fmla="*/ 3346705 h 3346705"/>
                <a:gd name="connsiteX5" fmla="*/ 0 w 4224651"/>
                <a:gd name="connsiteY5" fmla="*/ 3346705 h 334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24651" h="3346705">
                  <a:moveTo>
                    <a:pt x="1549963" y="0"/>
                  </a:moveTo>
                  <a:lnTo>
                    <a:pt x="1555540" y="0"/>
                  </a:lnTo>
                  <a:lnTo>
                    <a:pt x="2621768" y="0"/>
                  </a:lnTo>
                  <a:lnTo>
                    <a:pt x="4224651" y="0"/>
                  </a:lnTo>
                  <a:lnTo>
                    <a:pt x="4224651" y="3346705"/>
                  </a:lnTo>
                  <a:lnTo>
                    <a:pt x="0" y="3346705"/>
                  </a:lnTo>
                  <a:close/>
                </a:path>
              </a:pathLst>
            </a:custGeom>
          </p:spPr>
        </p:pic>
        <p:pic>
          <p:nvPicPr>
            <p:cNvPr id="4" name="Picture 3">
              <a:extLst>
                <a:ext uri="{FF2B5EF4-FFF2-40B4-BE49-F238E27FC236}">
                  <a16:creationId xmlns:a16="http://schemas.microsoft.com/office/drawing/2014/main" id="{371474D3-3EF2-4593-95E2-F2290C3CB7C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93435" y="1715"/>
              <a:ext cx="7698564" cy="3343759"/>
            </a:xfrm>
            <a:custGeom>
              <a:avLst/>
              <a:gdLst>
                <a:gd name="connsiteX0" fmla="*/ 1549963 w 7698564"/>
                <a:gd name="connsiteY0" fmla="*/ 0 h 3346705"/>
                <a:gd name="connsiteX1" fmla="*/ 1555540 w 7698564"/>
                <a:gd name="connsiteY1" fmla="*/ 0 h 3346705"/>
                <a:gd name="connsiteX2" fmla="*/ 2621768 w 7698564"/>
                <a:gd name="connsiteY2" fmla="*/ 0 h 3346705"/>
                <a:gd name="connsiteX3" fmla="*/ 4832507 w 7698564"/>
                <a:gd name="connsiteY3" fmla="*/ 0 h 3346705"/>
                <a:gd name="connsiteX4" fmla="*/ 3282657 w 7698564"/>
                <a:gd name="connsiteY4" fmla="*/ 3346461 h 3346705"/>
                <a:gd name="connsiteX5" fmla="*/ 7698564 w 7698564"/>
                <a:gd name="connsiteY5" fmla="*/ 3346461 h 3346705"/>
                <a:gd name="connsiteX6" fmla="*/ 7698564 w 7698564"/>
                <a:gd name="connsiteY6" fmla="*/ 3346705 h 3346705"/>
                <a:gd name="connsiteX7" fmla="*/ 0 w 7698564"/>
                <a:gd name="connsiteY7" fmla="*/ 3346705 h 334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98564" h="3346705">
                  <a:moveTo>
                    <a:pt x="1549963" y="0"/>
                  </a:moveTo>
                  <a:lnTo>
                    <a:pt x="1555540" y="0"/>
                  </a:lnTo>
                  <a:lnTo>
                    <a:pt x="2621768" y="0"/>
                  </a:lnTo>
                  <a:lnTo>
                    <a:pt x="4832507" y="0"/>
                  </a:lnTo>
                  <a:lnTo>
                    <a:pt x="3282657" y="3346461"/>
                  </a:lnTo>
                  <a:lnTo>
                    <a:pt x="7698564" y="3346461"/>
                  </a:lnTo>
                  <a:lnTo>
                    <a:pt x="7698564" y="3346705"/>
                  </a:lnTo>
                  <a:lnTo>
                    <a:pt x="0" y="3346705"/>
                  </a:lnTo>
                  <a:close/>
                </a:path>
              </a:pathLst>
            </a:custGeom>
            <a:gradFill flip="none" rotWithShape="1">
              <a:gsLst>
                <a:gs pos="0">
                  <a:schemeClr val="accent3">
                    <a:lumMod val="67000"/>
                  </a:schemeClr>
                </a:gs>
                <a:gs pos="48000">
                  <a:schemeClr val="accent3">
                    <a:lumMod val="97000"/>
                    <a:lumOff val="3000"/>
                  </a:schemeClr>
                </a:gs>
                <a:gs pos="100000">
                  <a:schemeClr val="accent3">
                    <a:lumMod val="60000"/>
                    <a:lumOff val="40000"/>
                  </a:schemeClr>
                </a:gs>
              </a:gsLst>
              <a:lin ang="16200000" scaled="1"/>
              <a:tileRect/>
            </a:gradFill>
          </p:spPr>
        </p:pic>
        <p:pic>
          <p:nvPicPr>
            <p:cNvPr id="5" name="Picture 4" descr="A picture containing person, indoor, man, wall&#10;&#10;Description generated with very high confidence">
              <a:extLst>
                <a:ext uri="{FF2B5EF4-FFF2-40B4-BE49-F238E27FC236}">
                  <a16:creationId xmlns:a16="http://schemas.microsoft.com/office/drawing/2014/main" id="{08E4DB72-89D4-4CDE-BCF3-2F5525BC2347}"/>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t="14438" r="-3" b="-3"/>
            <a:stretch/>
          </p:blipFill>
          <p:spPr>
            <a:xfrm>
              <a:off x="20" y="10"/>
              <a:ext cx="5859777" cy="3346695"/>
            </a:xfrm>
            <a:custGeom>
              <a:avLst/>
              <a:gdLst>
                <a:gd name="connsiteX0" fmla="*/ 0 w 5859797"/>
                <a:gd name="connsiteY0" fmla="*/ 0 h 3346705"/>
                <a:gd name="connsiteX1" fmla="*/ 5859797 w 5859797"/>
                <a:gd name="connsiteY1" fmla="*/ 0 h 3346705"/>
                <a:gd name="connsiteX2" fmla="*/ 4309834 w 5859797"/>
                <a:gd name="connsiteY2" fmla="*/ 3346705 h 3346705"/>
                <a:gd name="connsiteX3" fmla="*/ 4304257 w 5859797"/>
                <a:gd name="connsiteY3" fmla="*/ 3346705 h 3346705"/>
                <a:gd name="connsiteX4" fmla="*/ 3238029 w 5859797"/>
                <a:gd name="connsiteY4" fmla="*/ 3346705 h 3346705"/>
                <a:gd name="connsiteX5" fmla="*/ 0 w 5859797"/>
                <a:gd name="connsiteY5" fmla="*/ 3346705 h 334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59797" h="3346705">
                  <a:moveTo>
                    <a:pt x="0" y="0"/>
                  </a:moveTo>
                  <a:lnTo>
                    <a:pt x="5859797" y="0"/>
                  </a:lnTo>
                  <a:lnTo>
                    <a:pt x="4309834" y="3346705"/>
                  </a:lnTo>
                  <a:lnTo>
                    <a:pt x="4304257" y="3346705"/>
                  </a:lnTo>
                  <a:lnTo>
                    <a:pt x="3238029" y="3346705"/>
                  </a:lnTo>
                  <a:lnTo>
                    <a:pt x="0" y="3346705"/>
                  </a:lnTo>
                  <a:close/>
                </a:path>
              </a:pathLst>
            </a:custGeom>
          </p:spPr>
        </p:pic>
        <p:pic>
          <p:nvPicPr>
            <p:cNvPr id="6" name="Picture 5" descr="A computer sitting on a table&#10;&#10;Description generated with high confidence">
              <a:extLst>
                <a:ext uri="{FF2B5EF4-FFF2-40B4-BE49-F238E27FC236}">
                  <a16:creationId xmlns:a16="http://schemas.microsoft.com/office/drawing/2014/main" id="{4BEA2FEB-0584-4B1A-949C-C51E9D5B5938}"/>
                </a:ext>
              </a:extLst>
            </p:cNvPr>
            <p:cNvPicPr>
              <a:picLocks noChangeAspect="1"/>
            </p:cNvPicPr>
            <p:nvPr/>
          </p:nvPicPr>
          <p:blipFill rotWithShape="1">
            <a:blip r:embed="rId6" cstate="print">
              <a:extLst>
                <a:ext uri="{BEBA8EAE-BF5A-486C-A8C5-ECC9F3942E4B}">
                  <a14:imgProps xmlns:a14="http://schemas.microsoft.com/office/drawing/2010/main">
                    <a14:imgLayer r:embed="rId7">
                      <a14:imgEffect>
                        <a14:saturation sat="33000"/>
                      </a14:imgEffect>
                    </a14:imgLayer>
                  </a14:imgProps>
                </a:ext>
                <a:ext uri="{28A0092B-C50C-407E-A947-70E740481C1C}">
                  <a14:useLocalDpi xmlns:a14="http://schemas.microsoft.com/office/drawing/2010/main" val="0"/>
                </a:ext>
              </a:extLst>
            </a:blip>
            <a:srcRect l="735" t="16547" b="7631"/>
            <a:stretch/>
          </p:blipFill>
          <p:spPr>
            <a:xfrm>
              <a:off x="6350090" y="3511295"/>
              <a:ext cx="5841911" cy="3346705"/>
            </a:xfrm>
            <a:custGeom>
              <a:avLst/>
              <a:gdLst>
                <a:gd name="connsiteX0" fmla="*/ 1549963 w 5841911"/>
                <a:gd name="connsiteY0" fmla="*/ 0 h 3346705"/>
                <a:gd name="connsiteX1" fmla="*/ 1555540 w 5841911"/>
                <a:gd name="connsiteY1" fmla="*/ 0 h 3346705"/>
                <a:gd name="connsiteX2" fmla="*/ 2621768 w 5841911"/>
                <a:gd name="connsiteY2" fmla="*/ 0 h 3346705"/>
                <a:gd name="connsiteX3" fmla="*/ 5841911 w 5841911"/>
                <a:gd name="connsiteY3" fmla="*/ 0 h 3346705"/>
                <a:gd name="connsiteX4" fmla="*/ 5841911 w 5841911"/>
                <a:gd name="connsiteY4" fmla="*/ 3346705 h 3346705"/>
                <a:gd name="connsiteX5" fmla="*/ 0 w 5841911"/>
                <a:gd name="connsiteY5" fmla="*/ 3346705 h 334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41911" h="3346705">
                  <a:moveTo>
                    <a:pt x="1549963" y="0"/>
                  </a:moveTo>
                  <a:lnTo>
                    <a:pt x="1555540" y="0"/>
                  </a:lnTo>
                  <a:lnTo>
                    <a:pt x="2621768" y="0"/>
                  </a:lnTo>
                  <a:lnTo>
                    <a:pt x="5841911" y="0"/>
                  </a:lnTo>
                  <a:lnTo>
                    <a:pt x="5841911" y="3346705"/>
                  </a:lnTo>
                  <a:lnTo>
                    <a:pt x="0" y="3346705"/>
                  </a:lnTo>
                  <a:close/>
                </a:path>
              </a:pathLst>
            </a:custGeom>
          </p:spPr>
        </p:pic>
        <p:pic>
          <p:nvPicPr>
            <p:cNvPr id="7" name="Picture 2" descr="https://news.microsoft.com/uploads/prod/sites/113/2018/10/surd-960x607.jpg">
              <a:extLst>
                <a:ext uri="{FF2B5EF4-FFF2-40B4-BE49-F238E27FC236}">
                  <a16:creationId xmlns:a16="http://schemas.microsoft.com/office/drawing/2014/main" id="{2CDEDEE8-521E-4043-A0DD-CE724944E6AB}"/>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12551" r="-2" b="18717"/>
            <a:stretch/>
          </p:blipFill>
          <p:spPr bwMode="auto">
            <a:xfrm>
              <a:off x="-1" y="3511295"/>
              <a:ext cx="7698564" cy="3346705"/>
            </a:xfrm>
            <a:custGeom>
              <a:avLst/>
              <a:gdLst>
                <a:gd name="connsiteX0" fmla="*/ 0 w 7698564"/>
                <a:gd name="connsiteY0" fmla="*/ 0 h 3346705"/>
                <a:gd name="connsiteX1" fmla="*/ 7698564 w 7698564"/>
                <a:gd name="connsiteY1" fmla="*/ 0 h 3346705"/>
                <a:gd name="connsiteX2" fmla="*/ 6148601 w 7698564"/>
                <a:gd name="connsiteY2" fmla="*/ 3346705 h 3346705"/>
                <a:gd name="connsiteX3" fmla="*/ 6143024 w 7698564"/>
                <a:gd name="connsiteY3" fmla="*/ 3346705 h 3346705"/>
                <a:gd name="connsiteX4" fmla="*/ 5076796 w 7698564"/>
                <a:gd name="connsiteY4" fmla="*/ 3346705 h 3346705"/>
                <a:gd name="connsiteX5" fmla="*/ 1246924 w 7698564"/>
                <a:gd name="connsiteY5" fmla="*/ 3346705 h 3346705"/>
                <a:gd name="connsiteX6" fmla="*/ 1246924 w 7698564"/>
                <a:gd name="connsiteY6" fmla="*/ 3346226 h 3346705"/>
                <a:gd name="connsiteX7" fmla="*/ 0 w 7698564"/>
                <a:gd name="connsiteY7" fmla="*/ 3346226 h 334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98564" h="3346705">
                  <a:moveTo>
                    <a:pt x="0" y="0"/>
                  </a:moveTo>
                  <a:lnTo>
                    <a:pt x="7698564" y="0"/>
                  </a:lnTo>
                  <a:lnTo>
                    <a:pt x="6148601" y="3346705"/>
                  </a:lnTo>
                  <a:lnTo>
                    <a:pt x="6143024" y="3346705"/>
                  </a:lnTo>
                  <a:lnTo>
                    <a:pt x="5076796" y="3346705"/>
                  </a:lnTo>
                  <a:lnTo>
                    <a:pt x="1246924" y="3346705"/>
                  </a:lnTo>
                  <a:lnTo>
                    <a:pt x="1246924" y="3346226"/>
                  </a:lnTo>
                  <a:lnTo>
                    <a:pt x="0" y="3346226"/>
                  </a:lnTo>
                  <a:close/>
                </a:path>
              </a:pathLst>
            </a:custGeom>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65716003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AE2B5-F955-4C74-B44E-E119F7C2A2D1}"/>
              </a:ext>
            </a:extLst>
          </p:cNvPr>
          <p:cNvSpPr>
            <a:spLocks noGrp="1"/>
          </p:cNvSpPr>
          <p:nvPr>
            <p:ph type="title"/>
          </p:nvPr>
        </p:nvSpPr>
        <p:spPr>
          <a:xfrm>
            <a:off x="151218" y="127999"/>
            <a:ext cx="11889564" cy="917575"/>
          </a:xfrm>
        </p:spPr>
        <p:txBody>
          <a:bodyPr/>
          <a:lstStyle/>
          <a:p>
            <a:r>
              <a:rPr lang="en-US" dirty="0"/>
              <a:t>Module Hierarchy Example</a:t>
            </a:r>
          </a:p>
        </p:txBody>
      </p:sp>
      <p:sp>
        <p:nvSpPr>
          <p:cNvPr id="4" name="Rectangle: Rounded Corners 3">
            <a:extLst>
              <a:ext uri="{FF2B5EF4-FFF2-40B4-BE49-F238E27FC236}">
                <a16:creationId xmlns:a16="http://schemas.microsoft.com/office/drawing/2014/main" id="{6EC44211-4551-43DB-B0E9-0131E9F56116}"/>
              </a:ext>
            </a:extLst>
          </p:cNvPr>
          <p:cNvSpPr/>
          <p:nvPr/>
        </p:nvSpPr>
        <p:spPr>
          <a:xfrm>
            <a:off x="2675497" y="1923857"/>
            <a:ext cx="302433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DMF_DeviceInterfaceTarget</a:t>
            </a:r>
          </a:p>
        </p:txBody>
      </p:sp>
      <p:sp>
        <p:nvSpPr>
          <p:cNvPr id="5" name="Rectangle: Rounded Corners 4">
            <a:extLst>
              <a:ext uri="{FF2B5EF4-FFF2-40B4-BE49-F238E27FC236}">
                <a16:creationId xmlns:a16="http://schemas.microsoft.com/office/drawing/2014/main" id="{178AA3DF-D28D-4834-94F3-9EDEDE588218}"/>
              </a:ext>
            </a:extLst>
          </p:cNvPr>
          <p:cNvSpPr/>
          <p:nvPr/>
        </p:nvSpPr>
        <p:spPr>
          <a:xfrm>
            <a:off x="1066375" y="3701540"/>
            <a:ext cx="3456384"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DMF_ContinuousRequestTarget</a:t>
            </a:r>
            <a:endParaRPr lang="en-US" dirty="0"/>
          </a:p>
        </p:txBody>
      </p:sp>
      <p:sp>
        <p:nvSpPr>
          <p:cNvPr id="6" name="Rectangle: Rounded Corners 5">
            <a:extLst>
              <a:ext uri="{FF2B5EF4-FFF2-40B4-BE49-F238E27FC236}">
                <a16:creationId xmlns:a16="http://schemas.microsoft.com/office/drawing/2014/main" id="{58174B35-0041-4BF9-A5CD-2C7F5434B04B}"/>
              </a:ext>
            </a:extLst>
          </p:cNvPr>
          <p:cNvSpPr/>
          <p:nvPr/>
        </p:nvSpPr>
        <p:spPr>
          <a:xfrm>
            <a:off x="202279" y="4892041"/>
            <a:ext cx="223224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DMF_BufferQueue</a:t>
            </a:r>
            <a:endParaRPr lang="en-US" dirty="0"/>
          </a:p>
        </p:txBody>
      </p:sp>
      <p:sp>
        <p:nvSpPr>
          <p:cNvPr id="7" name="Rectangle: Rounded Corners 6">
            <a:extLst>
              <a:ext uri="{FF2B5EF4-FFF2-40B4-BE49-F238E27FC236}">
                <a16:creationId xmlns:a16="http://schemas.microsoft.com/office/drawing/2014/main" id="{FA9C7ECC-45F2-4301-8172-A5B280CB1441}"/>
              </a:ext>
            </a:extLst>
          </p:cNvPr>
          <p:cNvSpPr/>
          <p:nvPr/>
        </p:nvSpPr>
        <p:spPr>
          <a:xfrm>
            <a:off x="6887965" y="4908133"/>
            <a:ext cx="187220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DMF_BufferPool</a:t>
            </a:r>
            <a:endParaRPr lang="en-US" dirty="0"/>
          </a:p>
        </p:txBody>
      </p:sp>
      <p:sp>
        <p:nvSpPr>
          <p:cNvPr id="8" name="Rectangle: Rounded Corners 7">
            <a:extLst>
              <a:ext uri="{FF2B5EF4-FFF2-40B4-BE49-F238E27FC236}">
                <a16:creationId xmlns:a16="http://schemas.microsoft.com/office/drawing/2014/main" id="{365BAC21-DAFF-4E32-AE76-06A3A50B85DC}"/>
              </a:ext>
            </a:extLst>
          </p:cNvPr>
          <p:cNvSpPr/>
          <p:nvPr/>
        </p:nvSpPr>
        <p:spPr>
          <a:xfrm>
            <a:off x="8040216" y="3701540"/>
            <a:ext cx="2376264"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DMF_RequestTarget</a:t>
            </a:r>
            <a:endParaRPr lang="en-US" dirty="0"/>
          </a:p>
        </p:txBody>
      </p:sp>
      <p:sp>
        <p:nvSpPr>
          <p:cNvPr id="9" name="Rectangle: Rounded Corners 8">
            <a:extLst>
              <a:ext uri="{FF2B5EF4-FFF2-40B4-BE49-F238E27FC236}">
                <a16:creationId xmlns:a16="http://schemas.microsoft.com/office/drawing/2014/main" id="{1C92CB10-064B-4E9F-894F-CED93D6AE857}"/>
              </a:ext>
            </a:extLst>
          </p:cNvPr>
          <p:cNvSpPr/>
          <p:nvPr/>
        </p:nvSpPr>
        <p:spPr>
          <a:xfrm>
            <a:off x="6882484" y="1923857"/>
            <a:ext cx="216023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DMF_DefaultTarget</a:t>
            </a:r>
            <a:endParaRPr lang="en-US" dirty="0"/>
          </a:p>
        </p:txBody>
      </p:sp>
      <p:sp>
        <p:nvSpPr>
          <p:cNvPr id="10" name="Rectangle: Rounded Corners 9">
            <a:extLst>
              <a:ext uri="{FF2B5EF4-FFF2-40B4-BE49-F238E27FC236}">
                <a16:creationId xmlns:a16="http://schemas.microsoft.com/office/drawing/2014/main" id="{3DFC32EA-D4B7-449B-9C46-343AB67BCFBC}"/>
              </a:ext>
            </a:extLst>
          </p:cNvPr>
          <p:cNvSpPr/>
          <p:nvPr/>
        </p:nvSpPr>
        <p:spPr>
          <a:xfrm>
            <a:off x="196991" y="6021288"/>
            <a:ext cx="223224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DMF_BufferPool</a:t>
            </a:r>
            <a:r>
              <a:rPr lang="en-US" dirty="0"/>
              <a:t> (2)</a:t>
            </a:r>
          </a:p>
        </p:txBody>
      </p:sp>
      <p:sp>
        <p:nvSpPr>
          <p:cNvPr id="11" name="Rectangle: Rounded Corners 10">
            <a:extLst>
              <a:ext uri="{FF2B5EF4-FFF2-40B4-BE49-F238E27FC236}">
                <a16:creationId xmlns:a16="http://schemas.microsoft.com/office/drawing/2014/main" id="{FCC0C2FE-BE2D-4B03-82AF-DC943EB229D1}"/>
              </a:ext>
            </a:extLst>
          </p:cNvPr>
          <p:cNvSpPr/>
          <p:nvPr/>
        </p:nvSpPr>
        <p:spPr>
          <a:xfrm>
            <a:off x="3035537" y="4908133"/>
            <a:ext cx="266429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DMF_QueuedWorkItem</a:t>
            </a:r>
            <a:endParaRPr lang="en-US" dirty="0"/>
          </a:p>
        </p:txBody>
      </p:sp>
      <p:sp>
        <p:nvSpPr>
          <p:cNvPr id="13" name="Rectangle: Rounded Corners 12">
            <a:extLst>
              <a:ext uri="{FF2B5EF4-FFF2-40B4-BE49-F238E27FC236}">
                <a16:creationId xmlns:a16="http://schemas.microsoft.com/office/drawing/2014/main" id="{48899E23-29A3-4E48-96D2-F9FD80A10472}"/>
              </a:ext>
            </a:extLst>
          </p:cNvPr>
          <p:cNvSpPr/>
          <p:nvPr/>
        </p:nvSpPr>
        <p:spPr>
          <a:xfrm>
            <a:off x="9325425" y="4908133"/>
            <a:ext cx="266429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DMF_QueuedWorkItem</a:t>
            </a:r>
            <a:endParaRPr lang="en-US" dirty="0"/>
          </a:p>
        </p:txBody>
      </p:sp>
      <p:cxnSp>
        <p:nvCxnSpPr>
          <p:cNvPr id="22" name="Straight Arrow Connector 21">
            <a:extLst>
              <a:ext uri="{FF2B5EF4-FFF2-40B4-BE49-F238E27FC236}">
                <a16:creationId xmlns:a16="http://schemas.microsoft.com/office/drawing/2014/main" id="{D850D0D8-0D3A-4932-8863-827DEA5DF285}"/>
              </a:ext>
            </a:extLst>
          </p:cNvPr>
          <p:cNvCxnSpPr>
            <a:stCxn id="5" idx="2"/>
            <a:endCxn id="6" idx="0"/>
          </p:cNvCxnSpPr>
          <p:nvPr/>
        </p:nvCxnSpPr>
        <p:spPr>
          <a:xfrm flipH="1">
            <a:off x="1318403" y="4277604"/>
            <a:ext cx="1476164" cy="6144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00AF608-4EDF-461B-8649-C67DF3ABD3B1}"/>
              </a:ext>
            </a:extLst>
          </p:cNvPr>
          <p:cNvCxnSpPr>
            <a:stCxn id="5" idx="2"/>
            <a:endCxn id="11" idx="0"/>
          </p:cNvCxnSpPr>
          <p:nvPr/>
        </p:nvCxnSpPr>
        <p:spPr>
          <a:xfrm>
            <a:off x="2794567" y="4277604"/>
            <a:ext cx="1573118" cy="630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E4E6C50-EF01-4717-85AD-37D54697F13C}"/>
              </a:ext>
            </a:extLst>
          </p:cNvPr>
          <p:cNvCxnSpPr>
            <a:stCxn id="8" idx="2"/>
            <a:endCxn id="7" idx="0"/>
          </p:cNvCxnSpPr>
          <p:nvPr/>
        </p:nvCxnSpPr>
        <p:spPr>
          <a:xfrm flipH="1">
            <a:off x="7824069" y="4277604"/>
            <a:ext cx="1404279" cy="630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1C090DD-ADC6-42B3-9A44-0D4BDB55F4FA}"/>
              </a:ext>
            </a:extLst>
          </p:cNvPr>
          <p:cNvCxnSpPr>
            <a:stCxn id="8" idx="2"/>
            <a:endCxn id="13" idx="0"/>
          </p:cNvCxnSpPr>
          <p:nvPr/>
        </p:nvCxnSpPr>
        <p:spPr>
          <a:xfrm>
            <a:off x="9228348" y="4277604"/>
            <a:ext cx="1429225" cy="630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5C513832-C712-4CC4-ABB7-E1F1B662B485}"/>
              </a:ext>
            </a:extLst>
          </p:cNvPr>
          <p:cNvCxnSpPr>
            <a:stCxn id="6" idx="2"/>
            <a:endCxn id="10" idx="0"/>
          </p:cNvCxnSpPr>
          <p:nvPr/>
        </p:nvCxnSpPr>
        <p:spPr>
          <a:xfrm flipH="1">
            <a:off x="1313115" y="5468105"/>
            <a:ext cx="5288" cy="553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27DFFA01-B7BF-4F46-A62A-9340810354E9}"/>
              </a:ext>
            </a:extLst>
          </p:cNvPr>
          <p:cNvCxnSpPr/>
          <p:nvPr/>
        </p:nvCxnSpPr>
        <p:spPr>
          <a:xfrm>
            <a:off x="6219421" y="2862166"/>
            <a:ext cx="0" cy="432048"/>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Connector: Elbow 74">
            <a:extLst>
              <a:ext uri="{FF2B5EF4-FFF2-40B4-BE49-F238E27FC236}">
                <a16:creationId xmlns:a16="http://schemas.microsoft.com/office/drawing/2014/main" id="{F1D925CE-DBA2-4038-8B4C-8A08C679C665}"/>
              </a:ext>
            </a:extLst>
          </p:cNvPr>
          <p:cNvCxnSpPr>
            <a:cxnSpLocks/>
          </p:cNvCxnSpPr>
          <p:nvPr/>
        </p:nvCxnSpPr>
        <p:spPr>
          <a:xfrm rot="16200000" flipH="1">
            <a:off x="5022422" y="1665166"/>
            <a:ext cx="362245" cy="2031756"/>
          </a:xfrm>
          <a:prstGeom prst="bentConnector2">
            <a:avLst/>
          </a:prstGeom>
          <a:ln>
            <a:tailEnd type="none"/>
          </a:ln>
        </p:spPr>
        <p:style>
          <a:lnRef idx="1">
            <a:schemeClr val="accent1"/>
          </a:lnRef>
          <a:fillRef idx="0">
            <a:schemeClr val="accent1"/>
          </a:fillRef>
          <a:effectRef idx="0">
            <a:schemeClr val="accent1"/>
          </a:effectRef>
          <a:fontRef idx="minor">
            <a:schemeClr val="tx1"/>
          </a:fontRef>
        </p:style>
      </p:cxnSp>
      <p:cxnSp>
        <p:nvCxnSpPr>
          <p:cNvPr id="79" name="Connector: Elbow 78">
            <a:extLst>
              <a:ext uri="{FF2B5EF4-FFF2-40B4-BE49-F238E27FC236}">
                <a16:creationId xmlns:a16="http://schemas.microsoft.com/office/drawing/2014/main" id="{5749FDE1-76EE-4E6B-BAF7-4811FDFB57B2}"/>
              </a:ext>
            </a:extLst>
          </p:cNvPr>
          <p:cNvCxnSpPr>
            <a:endCxn id="5" idx="0"/>
          </p:cNvCxnSpPr>
          <p:nvPr/>
        </p:nvCxnSpPr>
        <p:spPr>
          <a:xfrm rot="10800000" flipV="1">
            <a:off x="2794567" y="3294214"/>
            <a:ext cx="3424854" cy="40732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1" name="Connector: Elbow 80">
            <a:extLst>
              <a:ext uri="{FF2B5EF4-FFF2-40B4-BE49-F238E27FC236}">
                <a16:creationId xmlns:a16="http://schemas.microsoft.com/office/drawing/2014/main" id="{ACCDE7E3-1C59-4121-9D3C-39EE7313AE7A}"/>
              </a:ext>
            </a:extLst>
          </p:cNvPr>
          <p:cNvCxnSpPr>
            <a:stCxn id="9" idx="2"/>
          </p:cNvCxnSpPr>
          <p:nvPr/>
        </p:nvCxnSpPr>
        <p:spPr>
          <a:xfrm rot="5400000">
            <a:off x="6909890" y="1809452"/>
            <a:ext cx="362245" cy="1743182"/>
          </a:xfrm>
          <a:prstGeom prst="bentConnector2">
            <a:avLst/>
          </a:prstGeom>
          <a:ln>
            <a:tailEnd type="none"/>
          </a:ln>
        </p:spPr>
        <p:style>
          <a:lnRef idx="1">
            <a:schemeClr val="accent1"/>
          </a:lnRef>
          <a:fillRef idx="0">
            <a:schemeClr val="accent1"/>
          </a:fillRef>
          <a:effectRef idx="0">
            <a:schemeClr val="accent1"/>
          </a:effectRef>
          <a:fontRef idx="minor">
            <a:schemeClr val="tx1"/>
          </a:fontRef>
        </p:style>
      </p:cxnSp>
      <p:cxnSp>
        <p:nvCxnSpPr>
          <p:cNvPr id="83" name="Connector: Elbow 82">
            <a:extLst>
              <a:ext uri="{FF2B5EF4-FFF2-40B4-BE49-F238E27FC236}">
                <a16:creationId xmlns:a16="http://schemas.microsoft.com/office/drawing/2014/main" id="{3D6087A4-333A-423E-93D5-839E33219241}"/>
              </a:ext>
            </a:extLst>
          </p:cNvPr>
          <p:cNvCxnSpPr>
            <a:endCxn id="8" idx="0"/>
          </p:cNvCxnSpPr>
          <p:nvPr/>
        </p:nvCxnSpPr>
        <p:spPr>
          <a:xfrm>
            <a:off x="6219421" y="3294214"/>
            <a:ext cx="3008927" cy="40732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Rectangle: Rounded Corners 22">
            <a:extLst>
              <a:ext uri="{FF2B5EF4-FFF2-40B4-BE49-F238E27FC236}">
                <a16:creationId xmlns:a16="http://schemas.microsoft.com/office/drawing/2014/main" id="{7884185D-23A2-46A9-9B34-22413F823A33}"/>
              </a:ext>
            </a:extLst>
          </p:cNvPr>
          <p:cNvSpPr/>
          <p:nvPr/>
        </p:nvSpPr>
        <p:spPr>
          <a:xfrm>
            <a:off x="2675497" y="1041448"/>
            <a:ext cx="302433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r>
              <a:rPr lang="en-US" dirty="0" err="1"/>
              <a:t>DMF_GpuInterfaceTarget</a:t>
            </a:r>
            <a:r>
              <a:rPr lang="en-US" dirty="0"/>
              <a:t>”</a:t>
            </a:r>
          </a:p>
        </p:txBody>
      </p:sp>
      <p:cxnSp>
        <p:nvCxnSpPr>
          <p:cNvPr id="25" name="Straight Arrow Connector 24">
            <a:extLst>
              <a:ext uri="{FF2B5EF4-FFF2-40B4-BE49-F238E27FC236}">
                <a16:creationId xmlns:a16="http://schemas.microsoft.com/office/drawing/2014/main" id="{2A7232B6-191D-4DF0-AEE9-FC322BE13051}"/>
              </a:ext>
            </a:extLst>
          </p:cNvPr>
          <p:cNvCxnSpPr>
            <a:cxnSpLocks/>
          </p:cNvCxnSpPr>
          <p:nvPr/>
        </p:nvCxnSpPr>
        <p:spPr>
          <a:xfrm>
            <a:off x="4187665" y="1628800"/>
            <a:ext cx="0" cy="27659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Rectangle: Rounded Corners 14">
            <a:extLst>
              <a:ext uri="{FF2B5EF4-FFF2-40B4-BE49-F238E27FC236}">
                <a16:creationId xmlns:a16="http://schemas.microsoft.com/office/drawing/2014/main" id="{E9CF4CC1-911B-4C1F-AD7A-F0080CC354B0}"/>
              </a:ext>
            </a:extLst>
          </p:cNvPr>
          <p:cNvSpPr/>
          <p:nvPr/>
        </p:nvSpPr>
        <p:spPr>
          <a:xfrm>
            <a:off x="3359696" y="6270715"/>
            <a:ext cx="8809930" cy="40732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t>Goal: Make it easier and more intuitive to write </a:t>
            </a:r>
            <a:r>
              <a:rPr lang="en-US" altLang="zh-TW" b="1" u="sng" dirty="0"/>
              <a:t>modular</a:t>
            </a:r>
            <a:r>
              <a:rPr lang="en-US" altLang="zh-TW" dirty="0"/>
              <a:t>, </a:t>
            </a:r>
            <a:r>
              <a:rPr lang="en-US" altLang="zh-TW" b="1" u="sng" dirty="0"/>
              <a:t>layered code</a:t>
            </a:r>
            <a:r>
              <a:rPr lang="en-US" altLang="zh-TW" dirty="0"/>
              <a:t> inside drivers.</a:t>
            </a:r>
            <a:endParaRPr lang="en-US" dirty="0"/>
          </a:p>
        </p:txBody>
      </p:sp>
    </p:spTree>
    <p:extLst>
      <p:ext uri="{BB962C8B-B14F-4D97-AF65-F5344CB8AC3E}">
        <p14:creationId xmlns:p14="http://schemas.microsoft.com/office/powerpoint/2010/main" val="1909938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childTnLst>
                                </p:cTn>
                              </p:par>
                              <p:par>
                                <p:cTn id="19" presetID="10" presetClass="entr" presetSubtype="0" fill="hold" nodeType="withEffect">
                                  <p:stCondLst>
                                    <p:cond delay="0"/>
                                  </p:stCondLst>
                                  <p:childTnLst>
                                    <p:set>
                                      <p:cBhvr>
                                        <p:cTn id="20" dur="1" fill="hold">
                                          <p:stCondLst>
                                            <p:cond delay="0"/>
                                          </p:stCondLst>
                                        </p:cTn>
                                        <p:tgtEl>
                                          <p:spTgt spid="73"/>
                                        </p:tgtEl>
                                        <p:attrNameLst>
                                          <p:attrName>style.visibility</p:attrName>
                                        </p:attrNameLst>
                                      </p:cBhvr>
                                      <p:to>
                                        <p:strVal val="visible"/>
                                      </p:to>
                                    </p:set>
                                    <p:animEffect transition="in" filter="fade">
                                      <p:cBhvr>
                                        <p:cTn id="21" dur="500"/>
                                        <p:tgtEl>
                                          <p:spTgt spid="73"/>
                                        </p:tgtEl>
                                      </p:cBhvr>
                                    </p:animEffect>
                                  </p:childTnLst>
                                </p:cTn>
                              </p:par>
                              <p:par>
                                <p:cTn id="22" presetID="10" presetClass="entr" presetSubtype="0" fill="hold" nodeType="withEffect">
                                  <p:stCondLst>
                                    <p:cond delay="0"/>
                                  </p:stCondLst>
                                  <p:childTnLst>
                                    <p:set>
                                      <p:cBhvr>
                                        <p:cTn id="23" dur="1" fill="hold">
                                          <p:stCondLst>
                                            <p:cond delay="0"/>
                                          </p:stCondLst>
                                        </p:cTn>
                                        <p:tgtEl>
                                          <p:spTgt spid="75"/>
                                        </p:tgtEl>
                                        <p:attrNameLst>
                                          <p:attrName>style.visibility</p:attrName>
                                        </p:attrNameLst>
                                      </p:cBhvr>
                                      <p:to>
                                        <p:strVal val="visible"/>
                                      </p:to>
                                    </p:set>
                                    <p:animEffect transition="in" filter="fade">
                                      <p:cBhvr>
                                        <p:cTn id="24" dur="500"/>
                                        <p:tgtEl>
                                          <p:spTgt spid="75"/>
                                        </p:tgtEl>
                                      </p:cBhvr>
                                    </p:animEffect>
                                  </p:childTnLst>
                                </p:cTn>
                              </p:par>
                              <p:par>
                                <p:cTn id="25" presetID="10" presetClass="entr" presetSubtype="0" fill="hold" nodeType="withEffect">
                                  <p:stCondLst>
                                    <p:cond delay="0"/>
                                  </p:stCondLst>
                                  <p:childTnLst>
                                    <p:set>
                                      <p:cBhvr>
                                        <p:cTn id="26" dur="1" fill="hold">
                                          <p:stCondLst>
                                            <p:cond delay="0"/>
                                          </p:stCondLst>
                                        </p:cTn>
                                        <p:tgtEl>
                                          <p:spTgt spid="79"/>
                                        </p:tgtEl>
                                        <p:attrNameLst>
                                          <p:attrName>style.visibility</p:attrName>
                                        </p:attrNameLst>
                                      </p:cBhvr>
                                      <p:to>
                                        <p:strVal val="visible"/>
                                      </p:to>
                                    </p:set>
                                    <p:animEffect transition="in" filter="fade">
                                      <p:cBhvr>
                                        <p:cTn id="27" dur="500"/>
                                        <p:tgtEl>
                                          <p:spTgt spid="79"/>
                                        </p:tgtEl>
                                      </p:cBhvr>
                                    </p:animEffect>
                                  </p:childTnLst>
                                </p:cTn>
                              </p:par>
                              <p:par>
                                <p:cTn id="28" presetID="10" presetClass="entr" presetSubtype="0" fill="hold" nodeType="withEffect">
                                  <p:stCondLst>
                                    <p:cond delay="0"/>
                                  </p:stCondLst>
                                  <p:childTnLst>
                                    <p:set>
                                      <p:cBhvr>
                                        <p:cTn id="29" dur="1" fill="hold">
                                          <p:stCondLst>
                                            <p:cond delay="0"/>
                                          </p:stCondLst>
                                        </p:cTn>
                                        <p:tgtEl>
                                          <p:spTgt spid="81"/>
                                        </p:tgtEl>
                                        <p:attrNameLst>
                                          <p:attrName>style.visibility</p:attrName>
                                        </p:attrNameLst>
                                      </p:cBhvr>
                                      <p:to>
                                        <p:strVal val="visible"/>
                                      </p:to>
                                    </p:set>
                                    <p:animEffect transition="in" filter="fade">
                                      <p:cBhvr>
                                        <p:cTn id="30" dur="500"/>
                                        <p:tgtEl>
                                          <p:spTgt spid="81"/>
                                        </p:tgtEl>
                                      </p:cBhvr>
                                    </p:animEffect>
                                  </p:childTnLst>
                                </p:cTn>
                              </p:par>
                              <p:par>
                                <p:cTn id="31" presetID="10" presetClass="entr" presetSubtype="0" fill="hold" nodeType="withEffect">
                                  <p:stCondLst>
                                    <p:cond delay="0"/>
                                  </p:stCondLst>
                                  <p:childTnLst>
                                    <p:set>
                                      <p:cBhvr>
                                        <p:cTn id="32" dur="1" fill="hold">
                                          <p:stCondLst>
                                            <p:cond delay="0"/>
                                          </p:stCondLst>
                                        </p:cTn>
                                        <p:tgtEl>
                                          <p:spTgt spid="83"/>
                                        </p:tgtEl>
                                        <p:attrNameLst>
                                          <p:attrName>style.visibility</p:attrName>
                                        </p:attrNameLst>
                                      </p:cBhvr>
                                      <p:to>
                                        <p:strVal val="visible"/>
                                      </p:to>
                                    </p:set>
                                    <p:animEffect transition="in" filter="fade">
                                      <p:cBhvr>
                                        <p:cTn id="33" dur="500"/>
                                        <p:tgtEl>
                                          <p:spTgt spid="83"/>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fade">
                                      <p:cBhvr>
                                        <p:cTn id="38" dur="500"/>
                                        <p:tgtEl>
                                          <p:spTgt spid="6"/>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7"/>
                                        </p:tgtEl>
                                        <p:attrNameLst>
                                          <p:attrName>style.visibility</p:attrName>
                                        </p:attrNameLst>
                                      </p:cBhvr>
                                      <p:to>
                                        <p:strVal val="visible"/>
                                      </p:to>
                                    </p:set>
                                    <p:animEffect transition="in" filter="fade">
                                      <p:cBhvr>
                                        <p:cTn id="41" dur="500"/>
                                        <p:tgtEl>
                                          <p:spTgt spid="7"/>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fade">
                                      <p:cBhvr>
                                        <p:cTn id="44" dur="500"/>
                                        <p:tgtEl>
                                          <p:spTgt spid="1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fade">
                                      <p:cBhvr>
                                        <p:cTn id="47" dur="500"/>
                                        <p:tgtEl>
                                          <p:spTgt spid="13"/>
                                        </p:tgtEl>
                                      </p:cBhvr>
                                    </p:animEffect>
                                  </p:childTnLst>
                                </p:cTn>
                              </p:par>
                              <p:par>
                                <p:cTn id="48" presetID="10" presetClass="entr" presetSubtype="0" fill="hold" nodeType="withEffect">
                                  <p:stCondLst>
                                    <p:cond delay="0"/>
                                  </p:stCondLst>
                                  <p:childTnLst>
                                    <p:set>
                                      <p:cBhvr>
                                        <p:cTn id="49" dur="1" fill="hold">
                                          <p:stCondLst>
                                            <p:cond delay="0"/>
                                          </p:stCondLst>
                                        </p:cTn>
                                        <p:tgtEl>
                                          <p:spTgt spid="22"/>
                                        </p:tgtEl>
                                        <p:attrNameLst>
                                          <p:attrName>style.visibility</p:attrName>
                                        </p:attrNameLst>
                                      </p:cBhvr>
                                      <p:to>
                                        <p:strVal val="visible"/>
                                      </p:to>
                                    </p:set>
                                    <p:animEffect transition="in" filter="fade">
                                      <p:cBhvr>
                                        <p:cTn id="50" dur="500"/>
                                        <p:tgtEl>
                                          <p:spTgt spid="22"/>
                                        </p:tgtEl>
                                      </p:cBhvr>
                                    </p:animEffect>
                                  </p:childTnLst>
                                </p:cTn>
                              </p:par>
                              <p:par>
                                <p:cTn id="51" presetID="10" presetClass="entr" presetSubtype="0" fill="hold" nodeType="withEffect">
                                  <p:stCondLst>
                                    <p:cond delay="0"/>
                                  </p:stCondLst>
                                  <p:childTnLst>
                                    <p:set>
                                      <p:cBhvr>
                                        <p:cTn id="52" dur="1" fill="hold">
                                          <p:stCondLst>
                                            <p:cond delay="0"/>
                                          </p:stCondLst>
                                        </p:cTn>
                                        <p:tgtEl>
                                          <p:spTgt spid="24"/>
                                        </p:tgtEl>
                                        <p:attrNameLst>
                                          <p:attrName>style.visibility</p:attrName>
                                        </p:attrNameLst>
                                      </p:cBhvr>
                                      <p:to>
                                        <p:strVal val="visible"/>
                                      </p:to>
                                    </p:set>
                                    <p:animEffect transition="in" filter="fade">
                                      <p:cBhvr>
                                        <p:cTn id="53" dur="500"/>
                                        <p:tgtEl>
                                          <p:spTgt spid="24"/>
                                        </p:tgtEl>
                                      </p:cBhvr>
                                    </p:animEffect>
                                  </p:childTnLst>
                                </p:cTn>
                              </p:par>
                              <p:par>
                                <p:cTn id="54" presetID="10" presetClass="entr" presetSubtype="0" fill="hold" nodeType="with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500"/>
                                        <p:tgtEl>
                                          <p:spTgt spid="26"/>
                                        </p:tgtEl>
                                      </p:cBhvr>
                                    </p:animEffect>
                                  </p:childTnLst>
                                </p:cTn>
                              </p:par>
                              <p:par>
                                <p:cTn id="57" presetID="10" presetClass="entr" presetSubtype="0" fill="hold" nodeType="with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fade">
                                      <p:cBhvr>
                                        <p:cTn id="59" dur="500"/>
                                        <p:tgtEl>
                                          <p:spTgt spid="28"/>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10"/>
                                        </p:tgtEl>
                                        <p:attrNameLst>
                                          <p:attrName>style.visibility</p:attrName>
                                        </p:attrNameLst>
                                      </p:cBhvr>
                                      <p:to>
                                        <p:strVal val="visible"/>
                                      </p:to>
                                    </p:set>
                                    <p:animEffect transition="in" filter="fade">
                                      <p:cBhvr>
                                        <p:cTn id="64" dur="500"/>
                                        <p:tgtEl>
                                          <p:spTgt spid="10"/>
                                        </p:tgtEl>
                                      </p:cBhvr>
                                    </p:animEffect>
                                  </p:childTnLst>
                                </p:cTn>
                              </p:par>
                              <p:par>
                                <p:cTn id="65" presetID="10" presetClass="entr" presetSubtype="0" fill="hold" nodeType="withEffect">
                                  <p:stCondLst>
                                    <p:cond delay="0"/>
                                  </p:stCondLst>
                                  <p:childTnLst>
                                    <p:set>
                                      <p:cBhvr>
                                        <p:cTn id="66" dur="1" fill="hold">
                                          <p:stCondLst>
                                            <p:cond delay="0"/>
                                          </p:stCondLst>
                                        </p:cTn>
                                        <p:tgtEl>
                                          <p:spTgt spid="33"/>
                                        </p:tgtEl>
                                        <p:attrNameLst>
                                          <p:attrName>style.visibility</p:attrName>
                                        </p:attrNameLst>
                                      </p:cBhvr>
                                      <p:to>
                                        <p:strVal val="visible"/>
                                      </p:to>
                                    </p:set>
                                    <p:animEffect transition="in" filter="fade">
                                      <p:cBhvr>
                                        <p:cTn id="67" dur="500"/>
                                        <p:tgtEl>
                                          <p:spTgt spid="33"/>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grpId="0" nodeType="clickEffect">
                                  <p:stCondLst>
                                    <p:cond delay="0"/>
                                  </p:stCondLst>
                                  <p:childTnLst>
                                    <p:set>
                                      <p:cBhvr>
                                        <p:cTn id="71" dur="1" fill="hold">
                                          <p:stCondLst>
                                            <p:cond delay="0"/>
                                          </p:stCondLst>
                                        </p:cTn>
                                        <p:tgtEl>
                                          <p:spTgt spid="23"/>
                                        </p:tgtEl>
                                        <p:attrNameLst>
                                          <p:attrName>style.visibility</p:attrName>
                                        </p:attrNameLst>
                                      </p:cBhvr>
                                      <p:to>
                                        <p:strVal val="visible"/>
                                      </p:to>
                                    </p:set>
                                    <p:animEffect transition="in" filter="fade">
                                      <p:cBhvr>
                                        <p:cTn id="72" dur="500"/>
                                        <p:tgtEl>
                                          <p:spTgt spid="23"/>
                                        </p:tgtEl>
                                      </p:cBhvr>
                                    </p:animEffect>
                                  </p:childTnLst>
                                </p:cTn>
                              </p:par>
                              <p:par>
                                <p:cTn id="73" presetID="10" presetClass="entr" presetSubtype="0" fill="hold" nodeType="with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500"/>
                                        <p:tgtEl>
                                          <p:spTgt spid="25"/>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15"/>
                                        </p:tgtEl>
                                        <p:attrNameLst>
                                          <p:attrName>style.visibility</p:attrName>
                                        </p:attrNameLst>
                                      </p:cBhvr>
                                      <p:to>
                                        <p:strVal val="visible"/>
                                      </p:to>
                                    </p:set>
                                    <p:animEffect transition="in" filter="fade">
                                      <p:cBhvr>
                                        <p:cTn id="8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animBg="1"/>
      <p:bldP spid="9" grpId="0" animBg="1"/>
      <p:bldP spid="10" grpId="0" animBg="1"/>
      <p:bldP spid="11" grpId="0" animBg="1"/>
      <p:bldP spid="13" grpId="0" animBg="1"/>
      <p:bldP spid="23" grpId="0" animBg="1"/>
      <p:bldP spid="1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How to make a DMF Driver?</a:t>
            </a:r>
            <a:endParaRPr lang="zh-TW" altLang="en-US" sz="4800" dirty="0"/>
          </a:p>
        </p:txBody>
      </p:sp>
      <p:sp>
        <p:nvSpPr>
          <p:cNvPr id="11" name="文字版面配置區 10"/>
          <p:cNvSpPr>
            <a:spLocks noGrp="1"/>
          </p:cNvSpPr>
          <p:nvPr>
            <p:ph type="body" sz="quarter" idx="10"/>
          </p:nvPr>
        </p:nvSpPr>
        <p:spPr>
          <a:xfrm>
            <a:off x="274639" y="1172523"/>
            <a:ext cx="11887200" cy="5810309"/>
          </a:xfrm>
        </p:spPr>
        <p:txBody>
          <a:bodyPr/>
          <a:lstStyle/>
          <a:p>
            <a:r>
              <a:rPr lang="en-US" altLang="zh-TW" sz="4000" dirty="0">
                <a:latin typeface="+mj-lt"/>
              </a:rPr>
              <a:t>What makes a normal WDF driver a DMF driver?</a:t>
            </a:r>
            <a:endParaRPr lang="en-US" altLang="zh-TW" sz="4000" dirty="0"/>
          </a:p>
          <a:p>
            <a:pPr lvl="1"/>
            <a:endParaRPr lang="en-US" altLang="zh-TW" dirty="0"/>
          </a:p>
          <a:p>
            <a:pPr marL="457200" lvl="1" indent="-457200">
              <a:buFont typeface="+mj-lt"/>
              <a:buAutoNum type="arabicPeriod"/>
            </a:pPr>
            <a:r>
              <a:rPr lang="en-US" altLang="zh-TW" dirty="0"/>
              <a:t>A WDF Client driver must call APIs to hook DMF into the Client driver:</a:t>
            </a:r>
          </a:p>
          <a:p>
            <a:pPr marL="914400" lvl="3" indent="-457200">
              <a:buFont typeface="Arial" panose="020B0604020202020204" pitchFamily="34" charset="0"/>
              <a:buChar char="•"/>
            </a:pPr>
            <a:r>
              <a:rPr lang="en-US" dirty="0">
                <a:latin typeface="Consolas" panose="020B0609020204030204" pitchFamily="49" charset="0"/>
              </a:rPr>
              <a:t>DMF_DmfDeviceInitAllocate()</a:t>
            </a:r>
            <a:endParaRPr lang="en-US" altLang="zh-TW" dirty="0">
              <a:latin typeface="Consolas" panose="020B0609020204030204" pitchFamily="49" charset="0"/>
            </a:endParaRPr>
          </a:p>
          <a:p>
            <a:pPr marL="914400" lvl="3" indent="-457200">
              <a:buFont typeface="Arial" panose="020B0604020202020204" pitchFamily="34" charset="0"/>
              <a:buChar char="•"/>
            </a:pPr>
            <a:r>
              <a:rPr lang="en-US" dirty="0">
                <a:latin typeface="Consolas" panose="020B0609020204030204" pitchFamily="49" charset="0"/>
              </a:rPr>
              <a:t>DMF_DmfDeviceInitHookPnpPowerEventCallbacks()</a:t>
            </a:r>
          </a:p>
          <a:p>
            <a:pPr marL="914400" lvl="3" indent="-457200">
              <a:buFont typeface="Arial" panose="020B0604020202020204" pitchFamily="34" charset="0"/>
              <a:buChar char="•"/>
            </a:pPr>
            <a:r>
              <a:rPr lang="en-US" dirty="0">
                <a:latin typeface="Consolas" panose="020B0609020204030204" pitchFamily="49" charset="0"/>
              </a:rPr>
              <a:t>DMF_DmfDeviceInitHookFileObjectConfig()</a:t>
            </a:r>
          </a:p>
          <a:p>
            <a:pPr marL="914400" lvl="3" indent="-457200">
              <a:buFont typeface="Arial" panose="020B0604020202020204" pitchFamily="34" charset="0"/>
              <a:buChar char="•"/>
            </a:pPr>
            <a:r>
              <a:rPr lang="en-US" dirty="0">
                <a:latin typeface="Consolas" panose="020B0609020204030204" pitchFamily="49" charset="0"/>
              </a:rPr>
              <a:t>DMF_DmfDeviceInitHookPowerPolicyEventCallbacks()</a:t>
            </a:r>
          </a:p>
          <a:p>
            <a:pPr marL="914400" lvl="3" indent="-457200">
              <a:buFont typeface="Arial" panose="020B0604020202020204" pitchFamily="34" charset="0"/>
              <a:buChar char="•"/>
            </a:pPr>
            <a:r>
              <a:rPr lang="en-US" dirty="0">
                <a:latin typeface="Consolas" panose="020B0609020204030204" pitchFamily="49" charset="0"/>
              </a:rPr>
              <a:t>DMF_DmfDeviceInitHookQueueConfig() (optional)</a:t>
            </a:r>
          </a:p>
          <a:p>
            <a:pPr marL="914400" lvl="3" indent="-457200">
              <a:buFont typeface="Arial" panose="020B0604020202020204" pitchFamily="34" charset="0"/>
              <a:buChar char="•"/>
            </a:pPr>
            <a:r>
              <a:rPr lang="en-US" dirty="0"/>
              <a:t>DMF_DmfFdoSetFilter(); (optional)</a:t>
            </a:r>
            <a:endParaRPr lang="en-US" dirty="0">
              <a:latin typeface="Consolas" panose="020B0609020204030204" pitchFamily="49" charset="0"/>
            </a:endParaRPr>
          </a:p>
          <a:p>
            <a:pPr marL="457200" lvl="1" indent="-457200">
              <a:buFont typeface="+mj-lt"/>
              <a:buAutoNum type="arabicPeriod"/>
            </a:pPr>
            <a:endParaRPr lang="en-US" altLang="zh-TW" dirty="0"/>
          </a:p>
          <a:p>
            <a:pPr marL="457200" lvl="1" indent="-457200">
              <a:buFont typeface="+mj-lt"/>
              <a:buAutoNum type="arabicPeriod"/>
            </a:pPr>
            <a:r>
              <a:rPr lang="en-US" altLang="zh-TW" dirty="0"/>
              <a:t>A WDF Client driver must call this API to initialize DMF.</a:t>
            </a:r>
          </a:p>
          <a:p>
            <a:pPr marL="914400" lvl="3" indent="-457200">
              <a:buFont typeface="Arial" panose="020B0604020202020204" pitchFamily="34" charset="0"/>
              <a:buChar char="•"/>
            </a:pPr>
            <a:r>
              <a:rPr lang="en-US" altLang="zh-TW" dirty="0">
                <a:latin typeface="Consolas" panose="020B0609020204030204" pitchFamily="49" charset="0"/>
              </a:rPr>
              <a:t>DMF_ModulesCreate()</a:t>
            </a:r>
          </a:p>
          <a:p>
            <a:pPr marL="914400" lvl="3" indent="-457200">
              <a:buFont typeface="Arial" panose="020B0604020202020204" pitchFamily="34" charset="0"/>
              <a:buChar char="•"/>
            </a:pPr>
            <a:endParaRPr lang="en-US" altLang="zh-TW" dirty="0">
              <a:latin typeface="Consolas" panose="020B0609020204030204" pitchFamily="49" charset="0"/>
            </a:endParaRPr>
          </a:p>
          <a:p>
            <a:pPr marL="457200" lvl="1" indent="-457200">
              <a:buFont typeface="+mj-lt"/>
              <a:buAutoNum type="arabicPeriod"/>
            </a:pPr>
            <a:r>
              <a:rPr lang="en-US" altLang="zh-TW" dirty="0"/>
              <a:t>The Client driver receives one additional callback where the list of Modules the driver uses is given to DMF.</a:t>
            </a:r>
          </a:p>
          <a:p>
            <a:pPr lvl="1"/>
            <a:endParaRPr lang="en-US" altLang="zh-TW" dirty="0"/>
          </a:p>
        </p:txBody>
      </p:sp>
    </p:spTree>
    <p:extLst>
      <p:ext uri="{BB962C8B-B14F-4D97-AF65-F5344CB8AC3E}">
        <p14:creationId xmlns:p14="http://schemas.microsoft.com/office/powerpoint/2010/main" val="22544329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版面配置區 4"/>
          <p:cNvSpPr>
            <a:spLocks noGrp="1"/>
          </p:cNvSpPr>
          <p:nvPr>
            <p:ph type="body" sz="quarter" idx="10"/>
          </p:nvPr>
        </p:nvSpPr>
        <p:spPr>
          <a:xfrm>
            <a:off x="152400" y="1124745"/>
            <a:ext cx="11887200" cy="3643562"/>
          </a:xfrm>
        </p:spPr>
        <p:txBody>
          <a:bodyPr/>
          <a:lstStyle/>
          <a:p>
            <a:r>
              <a:rPr lang="en-US" altLang="zh-TW" dirty="0">
                <a:solidFill>
                  <a:srgbClr val="0078D7"/>
                </a:solidFill>
                <a:latin typeface="+mj-lt"/>
              </a:rPr>
              <a:t>You need two things:</a:t>
            </a:r>
          </a:p>
          <a:p>
            <a:pPr lvl="1"/>
            <a:r>
              <a:rPr lang="en-US" altLang="zh-TW" dirty="0"/>
              <a:t>The Module’s CONFIG structure.</a:t>
            </a:r>
          </a:p>
          <a:p>
            <a:pPr lvl="1"/>
            <a:r>
              <a:rPr lang="en-US" altLang="zh-TW" dirty="0"/>
              <a:t>The Module’s Methods.</a:t>
            </a:r>
          </a:p>
          <a:p>
            <a:r>
              <a:rPr lang="en-US" altLang="zh-TW" dirty="0">
                <a:solidFill>
                  <a:srgbClr val="0078D7"/>
                </a:solidFill>
                <a:latin typeface="+mj-lt"/>
              </a:rPr>
              <a:t>Every Module has a .md File</a:t>
            </a:r>
          </a:p>
          <a:p>
            <a:pPr lvl="1"/>
            <a:r>
              <a:rPr lang="en-US" altLang="zh-TW" dirty="0"/>
              <a:t>This file contains documentation about the purpose of the Module, its CONFIG, structures, enumerations, callbacks and Methods.</a:t>
            </a:r>
          </a:p>
          <a:p>
            <a:pPr lvl="1"/>
            <a:endParaRPr lang="en-US" altLang="zh-TW" dirty="0">
              <a:solidFill>
                <a:srgbClr val="0078D7"/>
              </a:solidFill>
              <a:latin typeface="+mj-lt"/>
            </a:endParaRPr>
          </a:p>
          <a:p>
            <a:pPr marL="457200" lvl="1" indent="0">
              <a:buNone/>
            </a:pPr>
            <a:endParaRPr lang="en-US" altLang="zh-TW" dirty="0">
              <a:latin typeface="+mj-lt"/>
            </a:endParaRPr>
          </a:p>
        </p:txBody>
      </p:sp>
      <p:sp>
        <p:nvSpPr>
          <p:cNvPr id="4" name="標題 3"/>
          <p:cNvSpPr>
            <a:spLocks noGrp="1"/>
          </p:cNvSpPr>
          <p:nvPr>
            <p:ph type="title"/>
          </p:nvPr>
        </p:nvSpPr>
        <p:spPr/>
        <p:txBody>
          <a:bodyPr>
            <a:normAutofit fontScale="90000"/>
          </a:bodyPr>
          <a:lstStyle/>
          <a:p>
            <a:r>
              <a:rPr lang="en-US" altLang="zh-TW" sz="4800" dirty="0"/>
              <a:t>How to use a Module</a:t>
            </a:r>
            <a:br>
              <a:rPr lang="en-US" altLang="zh-TW" sz="4800" dirty="0"/>
            </a:br>
            <a:endParaRPr lang="zh-TW" altLang="en-US" sz="4800" dirty="0">
              <a:solidFill>
                <a:srgbClr val="0078D7"/>
              </a:solidFill>
            </a:endParaRPr>
          </a:p>
        </p:txBody>
      </p:sp>
    </p:spTree>
    <p:extLst>
      <p:ext uri="{BB962C8B-B14F-4D97-AF65-F5344CB8AC3E}">
        <p14:creationId xmlns:p14="http://schemas.microsoft.com/office/powerpoint/2010/main" val="9944766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Sample Code Tour</a:t>
            </a:r>
            <a:endParaRPr lang="zh-TW" altLang="en-US" sz="4800" dirty="0"/>
          </a:p>
        </p:txBody>
      </p:sp>
      <p:sp>
        <p:nvSpPr>
          <p:cNvPr id="11" name="文字版面配置區 10"/>
          <p:cNvSpPr>
            <a:spLocks noGrp="1"/>
          </p:cNvSpPr>
          <p:nvPr>
            <p:ph type="body" sz="quarter" idx="10"/>
          </p:nvPr>
        </p:nvSpPr>
        <p:spPr>
          <a:xfrm>
            <a:off x="274639" y="1172522"/>
            <a:ext cx="11887200" cy="2657138"/>
          </a:xfrm>
        </p:spPr>
        <p:txBody>
          <a:bodyPr/>
          <a:lstStyle/>
          <a:p>
            <a:r>
              <a:rPr lang="en-US" altLang="zh-TW" sz="4000" dirty="0">
                <a:latin typeface="+mj-lt"/>
              </a:rPr>
              <a:t>Enough theory…Let’s look at code!</a:t>
            </a:r>
            <a:endParaRPr lang="en-US" altLang="zh-TW" sz="4000" dirty="0"/>
          </a:p>
          <a:p>
            <a:pPr lvl="1"/>
            <a:r>
              <a:rPr lang="en-US" altLang="zh-TW" dirty="0"/>
              <a:t>There are several samples on Github. Many of the samples use the OSR USB FX2 board because it is accessible and well known. </a:t>
            </a:r>
          </a:p>
          <a:p>
            <a:pPr lvl="1"/>
            <a:endParaRPr lang="en-US" altLang="zh-TW" dirty="0"/>
          </a:p>
          <a:p>
            <a:pPr lvl="1"/>
            <a:r>
              <a:rPr lang="en-US" altLang="zh-TW" dirty="0"/>
              <a:t>(Detailed information about the OSR USB FX2 board is available in the MSDN device driver samples repository.)</a:t>
            </a:r>
          </a:p>
          <a:p>
            <a:pPr lvl="1"/>
            <a:endParaRPr lang="en-US" altLang="zh-TW" dirty="0"/>
          </a:p>
        </p:txBody>
      </p:sp>
    </p:spTree>
    <p:extLst>
      <p:ext uri="{BB962C8B-B14F-4D97-AF65-F5344CB8AC3E}">
        <p14:creationId xmlns:p14="http://schemas.microsoft.com/office/powerpoint/2010/main" val="3505844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191344" y="404664"/>
            <a:ext cx="5486399" cy="5503045"/>
          </a:xfrm>
        </p:spPr>
        <p:txBody>
          <a:bodyPr anchor="ctr"/>
          <a:lstStyle/>
          <a:p>
            <a:r>
              <a:rPr lang="en-US" altLang="zh-TW" sz="2400" dirty="0"/>
              <a:t>The board has a bank of 8 switches, a bank of lights, a button and an LED segment display.</a:t>
            </a:r>
            <a:br>
              <a:rPr lang="en-US" altLang="zh-TW" sz="2400" dirty="0"/>
            </a:br>
            <a:br>
              <a:rPr lang="en-US" altLang="zh-TW" sz="2400" dirty="0"/>
            </a:br>
            <a:r>
              <a:rPr lang="en-US" altLang="zh-TW" sz="2400" dirty="0"/>
              <a:t>A sample function driver for the board is provided on MSDN.</a:t>
            </a:r>
            <a:br>
              <a:rPr lang="en-US" altLang="zh-TW" sz="2400" dirty="0"/>
            </a:br>
            <a:br>
              <a:rPr lang="en-US" altLang="zh-TW" sz="2400" dirty="0"/>
            </a:br>
            <a:r>
              <a:rPr lang="en-US" altLang="zh-TW" sz="2400" dirty="0"/>
              <a:t>The driver exposes a device interface and IOCTL codes that allow an application to control the lights on the lightbar as well as get notification that the switches have changed and what the switches are set to (on/off).</a:t>
            </a:r>
            <a:br>
              <a:rPr lang="en-US" altLang="zh-TW" sz="2400" dirty="0"/>
            </a:br>
            <a:br>
              <a:rPr lang="en-US" altLang="zh-TW" sz="2400" dirty="0"/>
            </a:br>
            <a:r>
              <a:rPr lang="en-US" altLang="zh-TW" sz="2400" dirty="0"/>
              <a:t>Using the application a user can read the switches and set the lights.</a:t>
            </a:r>
            <a:endParaRPr lang="en-US" sz="2400" dirty="0"/>
          </a:p>
        </p:txBody>
      </p:sp>
      <p:pic>
        <p:nvPicPr>
          <p:cNvPr id="5" name="Picture Placeholder 4">
            <a:extLst>
              <a:ext uri="{FF2B5EF4-FFF2-40B4-BE49-F238E27FC236}">
                <a16:creationId xmlns:a16="http://schemas.microsoft.com/office/drawing/2014/main" id="{2E17C01C-76E0-4532-8DDC-1E90788D9E32}"/>
              </a:ext>
            </a:extLst>
          </p:cNvPr>
          <p:cNvPicPr>
            <a:picLocks noGrp="1" noChangeAspect="1"/>
          </p:cNvPicPr>
          <p:nvPr>
            <p:ph type="pic" sz="quarter" idx="10"/>
          </p:nvPr>
        </p:nvPicPr>
        <p:blipFill>
          <a:blip r:embed="rId3" cstate="print">
            <a:extLst>
              <a:ext uri="{28A0092B-C50C-407E-A947-70E740481C1C}">
                <a14:useLocalDpi xmlns:a14="http://schemas.microsoft.com/office/drawing/2010/main" val="0"/>
              </a:ext>
            </a:extLst>
          </a:blip>
          <a:srcRect l="6942" r="6942"/>
          <a:stretch>
            <a:fillRect/>
          </a:stretch>
        </p:blipFill>
        <p:spPr/>
      </p:pic>
    </p:spTree>
    <p:extLst>
      <p:ext uri="{BB962C8B-B14F-4D97-AF65-F5344CB8AC3E}">
        <p14:creationId xmlns:p14="http://schemas.microsoft.com/office/powerpoint/2010/main" val="37740658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AE2B5-F955-4C74-B44E-E119F7C2A2D1}"/>
              </a:ext>
            </a:extLst>
          </p:cNvPr>
          <p:cNvSpPr>
            <a:spLocks noGrp="1"/>
          </p:cNvSpPr>
          <p:nvPr>
            <p:ph type="title"/>
          </p:nvPr>
        </p:nvSpPr>
        <p:spPr/>
        <p:txBody>
          <a:bodyPr/>
          <a:lstStyle/>
          <a:p>
            <a:r>
              <a:rPr lang="en-US" dirty="0"/>
              <a:t>SwitchBar4 (Filter Driver)</a:t>
            </a:r>
          </a:p>
        </p:txBody>
      </p:sp>
      <p:sp>
        <p:nvSpPr>
          <p:cNvPr id="3" name="Rectangle: Rounded Corners 2">
            <a:extLst>
              <a:ext uri="{FF2B5EF4-FFF2-40B4-BE49-F238E27FC236}">
                <a16:creationId xmlns:a16="http://schemas.microsoft.com/office/drawing/2014/main" id="{1C1F2997-4911-4E33-B747-5F7A32329ED5}"/>
              </a:ext>
            </a:extLst>
          </p:cNvPr>
          <p:cNvSpPr/>
          <p:nvPr/>
        </p:nvSpPr>
        <p:spPr>
          <a:xfrm>
            <a:off x="3143672" y="1124744"/>
            <a:ext cx="2008449" cy="8314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SwitchBar4 (Filter Driver)</a:t>
            </a:r>
          </a:p>
        </p:txBody>
      </p:sp>
      <p:sp>
        <p:nvSpPr>
          <p:cNvPr id="23" name="Rectangle: Rounded Corners 22">
            <a:extLst>
              <a:ext uri="{FF2B5EF4-FFF2-40B4-BE49-F238E27FC236}">
                <a16:creationId xmlns:a16="http://schemas.microsoft.com/office/drawing/2014/main" id="{4D9591D3-64BD-45ED-AEA9-51719A1EDEA0}"/>
              </a:ext>
            </a:extLst>
          </p:cNvPr>
          <p:cNvSpPr/>
          <p:nvPr/>
        </p:nvSpPr>
        <p:spPr>
          <a:xfrm>
            <a:off x="3523470" y="2855141"/>
            <a:ext cx="1212849" cy="16337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OSR FX2 Function Driver</a:t>
            </a:r>
          </a:p>
        </p:txBody>
      </p:sp>
      <p:pic>
        <p:nvPicPr>
          <p:cNvPr id="25" name="Picture Placeholder 4">
            <a:extLst>
              <a:ext uri="{FF2B5EF4-FFF2-40B4-BE49-F238E27FC236}">
                <a16:creationId xmlns:a16="http://schemas.microsoft.com/office/drawing/2014/main" id="{2BDE1D42-C883-48CF-B2A8-09CE8E3B734F}"/>
              </a:ext>
            </a:extLst>
          </p:cNvPr>
          <p:cNvPicPr>
            <a:picLocks noChangeAspect="1"/>
          </p:cNvPicPr>
          <p:nvPr/>
        </p:nvPicPr>
        <p:blipFill>
          <a:blip r:embed="rId3" cstate="print">
            <a:extLst>
              <a:ext uri="{28A0092B-C50C-407E-A947-70E740481C1C}">
                <a14:useLocalDpi xmlns:a14="http://schemas.microsoft.com/office/drawing/2010/main" val="0"/>
              </a:ext>
            </a:extLst>
          </a:blip>
          <a:srcRect l="6939" r="6939"/>
          <a:stretch>
            <a:fillRect/>
          </a:stretch>
        </p:blipFill>
        <p:spPr>
          <a:xfrm>
            <a:off x="3595478" y="5406328"/>
            <a:ext cx="1140841" cy="1106337"/>
          </a:xfrm>
          <a:prstGeom prst="rect">
            <a:avLst/>
          </a:prstGeom>
        </p:spPr>
      </p:pic>
      <p:sp>
        <p:nvSpPr>
          <p:cNvPr id="16" name="Arrow: Up-Down 15">
            <a:extLst>
              <a:ext uri="{FF2B5EF4-FFF2-40B4-BE49-F238E27FC236}">
                <a16:creationId xmlns:a16="http://schemas.microsoft.com/office/drawing/2014/main" id="{7876DC81-D90D-431C-AC90-9F5F3845B15F}"/>
              </a:ext>
            </a:extLst>
          </p:cNvPr>
          <p:cNvSpPr/>
          <p:nvPr/>
        </p:nvSpPr>
        <p:spPr>
          <a:xfrm>
            <a:off x="3887578" y="4498434"/>
            <a:ext cx="484632" cy="86210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Arrow: Up-Down 9">
            <a:extLst>
              <a:ext uri="{FF2B5EF4-FFF2-40B4-BE49-F238E27FC236}">
                <a16:creationId xmlns:a16="http://schemas.microsoft.com/office/drawing/2014/main" id="{E5A5560D-B77C-441F-AD6D-43710E94F53D}"/>
              </a:ext>
            </a:extLst>
          </p:cNvPr>
          <p:cNvSpPr/>
          <p:nvPr/>
        </p:nvSpPr>
        <p:spPr>
          <a:xfrm>
            <a:off x="3905581" y="1983515"/>
            <a:ext cx="484632" cy="86210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5304249F-44B9-476F-BCA6-7A44BEAB89FD}"/>
              </a:ext>
            </a:extLst>
          </p:cNvPr>
          <p:cNvSpPr/>
          <p:nvPr/>
        </p:nvSpPr>
        <p:spPr>
          <a:xfrm>
            <a:off x="5519936" y="2023731"/>
            <a:ext cx="5040560" cy="973222"/>
          </a:xfrm>
          <a:prstGeom prst="roundRect">
            <a:avLst/>
          </a:prstGeom>
          <a:solidFill>
            <a:schemeClr val="accent6">
              <a:lumMod val="50000"/>
            </a:schemeClr>
          </a:solidFill>
          <a:ln>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IOCTL_OSRUSBFX2_GET_INTERRUPT_MESSAGE</a:t>
            </a:r>
          </a:p>
          <a:p>
            <a:r>
              <a:rPr lang="en-US" dirty="0"/>
              <a:t>IOCTL_OSRUSBFX2_READ_SWITCHES</a:t>
            </a:r>
          </a:p>
          <a:p>
            <a:r>
              <a:rPr lang="en-US" dirty="0"/>
              <a:t>IOCTL_OSRUSBFX2_SET_BAR_GRAPH_DISPLAY</a:t>
            </a:r>
          </a:p>
        </p:txBody>
      </p:sp>
      <p:cxnSp>
        <p:nvCxnSpPr>
          <p:cNvPr id="7" name="Connector: Elbow 6">
            <a:extLst>
              <a:ext uri="{FF2B5EF4-FFF2-40B4-BE49-F238E27FC236}">
                <a16:creationId xmlns:a16="http://schemas.microsoft.com/office/drawing/2014/main" id="{5BA25B31-5FFE-46DD-9CE4-C2A3086B7F10}"/>
              </a:ext>
            </a:extLst>
          </p:cNvPr>
          <p:cNvCxnSpPr>
            <a:stCxn id="3" idx="3"/>
            <a:endCxn id="11" idx="0"/>
          </p:cNvCxnSpPr>
          <p:nvPr/>
        </p:nvCxnSpPr>
        <p:spPr>
          <a:xfrm>
            <a:off x="5152121" y="1540449"/>
            <a:ext cx="2888095" cy="483282"/>
          </a:xfrm>
          <a:prstGeom prst="bentConnector2">
            <a:avLst/>
          </a:prstGeom>
          <a:ln w="63500">
            <a:solidFill>
              <a:schemeClr val="accent2">
                <a:lumMod val="40000"/>
                <a:lumOff val="6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Connector: Elbow 8">
            <a:extLst>
              <a:ext uri="{FF2B5EF4-FFF2-40B4-BE49-F238E27FC236}">
                <a16:creationId xmlns:a16="http://schemas.microsoft.com/office/drawing/2014/main" id="{A5EEB532-7E3F-4115-8FBD-C00613961C55}"/>
              </a:ext>
            </a:extLst>
          </p:cNvPr>
          <p:cNvCxnSpPr>
            <a:stCxn id="11" idx="2"/>
            <a:endCxn id="23" idx="3"/>
          </p:cNvCxnSpPr>
          <p:nvPr/>
        </p:nvCxnSpPr>
        <p:spPr>
          <a:xfrm rot="5400000">
            <a:off x="6050732" y="1682541"/>
            <a:ext cx="675073" cy="3303897"/>
          </a:xfrm>
          <a:prstGeom prst="bentConnector2">
            <a:avLst/>
          </a:prstGeom>
          <a:ln w="63500">
            <a:solidFill>
              <a:schemeClr val="accent2">
                <a:lumMod val="40000"/>
                <a:lumOff val="6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14467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版面配置區 4"/>
          <p:cNvSpPr>
            <a:spLocks noGrp="1"/>
          </p:cNvSpPr>
          <p:nvPr>
            <p:ph type="body" sz="quarter" idx="10"/>
          </p:nvPr>
        </p:nvSpPr>
        <p:spPr>
          <a:xfrm>
            <a:off x="0" y="980728"/>
            <a:ext cx="11887200" cy="2564805"/>
          </a:xfrm>
        </p:spPr>
        <p:txBody>
          <a:bodyPr/>
          <a:lstStyle/>
          <a:p>
            <a:pPr lvl="0"/>
            <a:r>
              <a:rPr lang="en-US" altLang="zh-TW" dirty="0">
                <a:solidFill>
                  <a:srgbClr val="0078D7"/>
                </a:solidFill>
                <a:latin typeface="+mj-lt"/>
              </a:rPr>
              <a:t>High Level Tasks for New Driver</a:t>
            </a:r>
          </a:p>
          <a:p>
            <a:pPr lvl="1"/>
            <a:r>
              <a:rPr lang="en-US" altLang="zh-TW" dirty="0">
                <a:latin typeface="+mj-lt"/>
              </a:rPr>
              <a:t>When D0Entry() occurs read the state of switches and set lights to match.</a:t>
            </a:r>
          </a:p>
          <a:p>
            <a:pPr lvl="1"/>
            <a:r>
              <a:rPr lang="en-US" altLang="zh-TW" dirty="0">
                <a:latin typeface="+mj-lt"/>
              </a:rPr>
              <a:t>Send IOCTL requests that are completed every time the switches are changed.</a:t>
            </a:r>
          </a:p>
          <a:p>
            <a:pPr lvl="1"/>
            <a:r>
              <a:rPr lang="en-US" altLang="zh-TW" dirty="0">
                <a:latin typeface="+mj-lt"/>
              </a:rPr>
              <a:t>Every time switches are changed, the driver should read the state, convert the bit mask and set the lights to match.</a:t>
            </a:r>
          </a:p>
          <a:p>
            <a:pPr lvl="1"/>
            <a:endParaRPr lang="zh-TW" altLang="en-US" dirty="0"/>
          </a:p>
        </p:txBody>
      </p:sp>
      <p:sp>
        <p:nvSpPr>
          <p:cNvPr id="4" name="標題 3"/>
          <p:cNvSpPr>
            <a:spLocks noGrp="1"/>
          </p:cNvSpPr>
          <p:nvPr>
            <p:ph type="title"/>
          </p:nvPr>
        </p:nvSpPr>
        <p:spPr>
          <a:xfrm>
            <a:off x="274639" y="295275"/>
            <a:ext cx="11889564" cy="757462"/>
          </a:xfrm>
        </p:spPr>
        <p:txBody>
          <a:bodyPr>
            <a:normAutofit fontScale="90000"/>
          </a:bodyPr>
          <a:lstStyle/>
          <a:p>
            <a:r>
              <a:rPr lang="en-US" altLang="zh-TW" sz="4800" dirty="0"/>
              <a:t>SwitchBar4 Sample</a:t>
            </a:r>
            <a:br>
              <a:rPr lang="en-US" altLang="zh-TW" sz="4800" dirty="0"/>
            </a:br>
            <a:endParaRPr lang="zh-TW" altLang="en-US" sz="4800" dirty="0">
              <a:solidFill>
                <a:srgbClr val="0078D7"/>
              </a:solidFill>
            </a:endParaRPr>
          </a:p>
        </p:txBody>
      </p:sp>
    </p:spTree>
    <p:extLst>
      <p:ext uri="{BB962C8B-B14F-4D97-AF65-F5344CB8AC3E}">
        <p14:creationId xmlns:p14="http://schemas.microsoft.com/office/powerpoint/2010/main" val="18031694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Initializing DMF in a Client Driver (1)</a:t>
            </a:r>
          </a:p>
        </p:txBody>
      </p:sp>
      <p:sp>
        <p:nvSpPr>
          <p:cNvPr id="5" name="Text Placeholder 4"/>
          <p:cNvSpPr>
            <a:spLocks noGrp="1"/>
          </p:cNvSpPr>
          <p:nvPr>
            <p:ph type="body" sz="quarter" idx="10"/>
          </p:nvPr>
        </p:nvSpPr>
        <p:spPr>
          <a:xfrm>
            <a:off x="269239" y="1197323"/>
            <a:ext cx="11515393" cy="5419945"/>
          </a:xfrm>
          <a:solidFill>
            <a:schemeClr val="bg1"/>
          </a:solidFill>
        </p:spPr>
        <p:txBody>
          <a:bodyPr/>
          <a:lstStyle/>
          <a:p>
            <a:pPr>
              <a:spcBef>
                <a:spcPts val="0"/>
              </a:spcBef>
            </a:pPr>
            <a:r>
              <a:rPr lang="en-US" sz="1400" b="1" dirty="0"/>
              <a:t>NTSTATUS </a:t>
            </a:r>
            <a:r>
              <a:rPr lang="en-US" sz="1400" b="1" dirty="0" err="1"/>
              <a:t>MyDriver_DeviceAdd</a:t>
            </a:r>
            <a:r>
              <a:rPr lang="en-US" sz="1400" b="1" dirty="0"/>
              <a:t>(PDEVICEINIT DeviceInit){ </a:t>
            </a:r>
          </a:p>
          <a:p>
            <a:pPr>
              <a:spcBef>
                <a:spcPts val="0"/>
              </a:spcBef>
            </a:pPr>
            <a:r>
              <a:rPr lang="en-US" sz="1400" b="1" dirty="0"/>
              <a:t>    NTSTATUS </a:t>
            </a:r>
            <a:r>
              <a:rPr lang="en-US" sz="1400" b="1" dirty="0" err="1"/>
              <a:t>ntStatus</a:t>
            </a:r>
            <a:r>
              <a:rPr lang="en-US" sz="1400" b="1" dirty="0"/>
              <a:t>; WDFDEVICE device; PDMFDEVICE_INIT dmfDeviceInit;</a:t>
            </a:r>
          </a:p>
          <a:p>
            <a:pPr>
              <a:spcBef>
                <a:spcPts val="0"/>
              </a:spcBef>
            </a:pPr>
            <a:r>
              <a:rPr lang="en-US" sz="1400" b="1" dirty="0">
                <a:highlight>
                  <a:srgbClr val="FFFF00"/>
                </a:highlight>
              </a:rPr>
              <a:t>    DMF_EVENT_CALLBACKS </a:t>
            </a:r>
            <a:r>
              <a:rPr lang="en-US" sz="1400" b="1" dirty="0" err="1">
                <a:highlight>
                  <a:srgbClr val="FFFF00"/>
                </a:highlight>
              </a:rPr>
              <a:t>dmfCallbacks</a:t>
            </a:r>
            <a:r>
              <a:rPr lang="en-US" sz="1400" b="1" dirty="0">
                <a:highlight>
                  <a:srgbClr val="FFFF00"/>
                </a:highlight>
              </a:rPr>
              <a:t>;</a:t>
            </a:r>
          </a:p>
          <a:p>
            <a:pPr>
              <a:spcBef>
                <a:spcPts val="0"/>
              </a:spcBef>
            </a:pPr>
            <a:r>
              <a:rPr lang="en-US" sz="1400" b="1" dirty="0"/>
              <a:t>    WDF_OBJECT_ATTRIBUTES </a:t>
            </a:r>
            <a:r>
              <a:rPr lang="en-US" sz="1400" b="1" dirty="0" err="1"/>
              <a:t>objectAttributes</a:t>
            </a:r>
            <a:r>
              <a:rPr lang="en-US" sz="1400" b="1" dirty="0"/>
              <a:t>; WDF_PNPPOWER_EVENT_CALLBACKS </a:t>
            </a:r>
            <a:r>
              <a:rPr lang="en-US" sz="1400" b="1" dirty="0" err="1"/>
              <a:t>pnpPowerCallbacks</a:t>
            </a:r>
            <a:r>
              <a:rPr lang="en-US" sz="1400" b="1" dirty="0"/>
              <a:t>;</a:t>
            </a:r>
          </a:p>
          <a:p>
            <a:pPr>
              <a:spcBef>
                <a:spcPts val="0"/>
              </a:spcBef>
            </a:pPr>
            <a:endParaRPr lang="en-US" sz="1400" b="1" dirty="0"/>
          </a:p>
          <a:p>
            <a:pPr>
              <a:spcBef>
                <a:spcPts val="0"/>
              </a:spcBef>
            </a:pPr>
            <a:r>
              <a:rPr lang="en-US" sz="1400" b="1" dirty="0">
                <a:highlight>
                  <a:srgbClr val="FFFF00"/>
                </a:highlight>
              </a:rPr>
              <a:t>    dmfDeviceInit = DMF_DmfDeviceInitAllocate(DeviceInit);</a:t>
            </a:r>
          </a:p>
          <a:p>
            <a:pPr>
              <a:spcBef>
                <a:spcPts val="0"/>
              </a:spcBef>
            </a:pPr>
            <a:endParaRPr lang="en-US" sz="1400" b="1" dirty="0"/>
          </a:p>
          <a:p>
            <a:pPr>
              <a:spcBef>
                <a:spcPts val="0"/>
              </a:spcBef>
            </a:pPr>
            <a:r>
              <a:rPr lang="en-US" sz="1400" b="1" dirty="0"/>
              <a:t>    WDF_PNPPOWER_EVENT_CALLBACKS_INIT(&amp;</a:t>
            </a:r>
            <a:r>
              <a:rPr lang="en-US" sz="1400" b="1" dirty="0" err="1"/>
              <a:t>pnpPowerCallbacks</a:t>
            </a:r>
            <a:r>
              <a:rPr lang="en-US" sz="1400" b="1" dirty="0"/>
              <a:t>);</a:t>
            </a:r>
          </a:p>
          <a:p>
            <a:pPr>
              <a:spcBef>
                <a:spcPts val="0"/>
              </a:spcBef>
            </a:pPr>
            <a:r>
              <a:rPr lang="en-US" sz="1400" b="1" dirty="0"/>
              <a:t>    pnpPowerCallbacks.EvtDeviceD0Entry = </a:t>
            </a:r>
            <a:r>
              <a:rPr lang="en-US" sz="1400" b="1" dirty="0">
                <a:highlight>
                  <a:srgbClr val="FFFF00"/>
                </a:highlight>
              </a:rPr>
              <a:t>SwitchBarEvtDeviceD0Entry</a:t>
            </a:r>
            <a:r>
              <a:rPr lang="en-US" sz="1400" b="1" dirty="0"/>
              <a:t>;</a:t>
            </a:r>
          </a:p>
          <a:p>
            <a:pPr>
              <a:spcBef>
                <a:spcPts val="0"/>
              </a:spcBef>
            </a:pPr>
            <a:r>
              <a:rPr lang="en-US" sz="1400" b="1" dirty="0">
                <a:highlight>
                  <a:srgbClr val="FFFF00"/>
                </a:highlight>
              </a:rPr>
              <a:t>    DMF_DmfDeviceInitHookPnpPowerEventCallbacks(dmfDeviceInit, &amp;</a:t>
            </a:r>
            <a:r>
              <a:rPr lang="en-US" sz="1400" b="1" dirty="0" err="1">
                <a:highlight>
                  <a:srgbClr val="FFFF00"/>
                </a:highlight>
              </a:rPr>
              <a:t>pnpPowerCallbacks</a:t>
            </a:r>
            <a:r>
              <a:rPr lang="en-US" sz="1400" b="1" dirty="0">
                <a:highlight>
                  <a:srgbClr val="FFFF00"/>
                </a:highlight>
              </a:rPr>
              <a:t>);</a:t>
            </a:r>
          </a:p>
          <a:p>
            <a:pPr>
              <a:spcBef>
                <a:spcPts val="0"/>
              </a:spcBef>
            </a:pPr>
            <a:r>
              <a:rPr lang="en-US" sz="1400" b="1" dirty="0"/>
              <a:t>    WdfDeviceInitSetPnpPowerEventCallbacks(DeviceInit, &amp;</a:t>
            </a:r>
            <a:r>
              <a:rPr lang="en-US" sz="1400" b="1" dirty="0" err="1"/>
              <a:t>pnpPowerCallbacks</a:t>
            </a:r>
            <a:r>
              <a:rPr lang="en-US" sz="1400" b="1" dirty="0"/>
              <a:t>);</a:t>
            </a:r>
          </a:p>
          <a:p>
            <a:pPr>
              <a:spcBef>
                <a:spcPts val="0"/>
              </a:spcBef>
            </a:pPr>
            <a:endParaRPr lang="en-US" sz="1400" b="1" dirty="0"/>
          </a:p>
          <a:p>
            <a:pPr>
              <a:spcBef>
                <a:spcPts val="0"/>
              </a:spcBef>
            </a:pPr>
            <a:r>
              <a:rPr lang="en-US" sz="1400" b="1" dirty="0">
                <a:highlight>
                  <a:srgbClr val="FFFF00"/>
                </a:highlight>
              </a:rPr>
              <a:t>    DMF_DmfDeviceInitHookFileObjectConfig(dmfDeviceInit, NULL);</a:t>
            </a:r>
          </a:p>
          <a:p>
            <a:pPr>
              <a:spcBef>
                <a:spcPts val="0"/>
              </a:spcBef>
            </a:pPr>
            <a:r>
              <a:rPr lang="en-US" sz="1400" b="1" dirty="0">
                <a:highlight>
                  <a:srgbClr val="FFFF00"/>
                </a:highlight>
              </a:rPr>
              <a:t>    DMF_DmfDeviceInitHookPowerPolicyEventCallbacks(dmfDeviceInit, NULL);</a:t>
            </a:r>
          </a:p>
          <a:p>
            <a:pPr>
              <a:spcBef>
                <a:spcPts val="0"/>
              </a:spcBef>
            </a:pPr>
            <a:endParaRPr lang="en-US" sz="1400" b="1" dirty="0"/>
          </a:p>
          <a:p>
            <a:pPr>
              <a:spcBef>
                <a:spcPts val="0"/>
              </a:spcBef>
            </a:pPr>
            <a:r>
              <a:rPr lang="en-US" sz="1400" b="1" dirty="0"/>
              <a:t>    </a:t>
            </a:r>
            <a:r>
              <a:rPr lang="en-US" sz="1400" b="1" dirty="0" err="1"/>
              <a:t>WdfDeviceInitSetDeviceType</a:t>
            </a:r>
            <a:r>
              <a:rPr lang="en-US" sz="1400" b="1" dirty="0"/>
              <a:t>(DeviceInit, FILE_DEVICE_UNKNOWN);</a:t>
            </a:r>
          </a:p>
          <a:p>
            <a:pPr>
              <a:spcBef>
                <a:spcPts val="0"/>
              </a:spcBef>
            </a:pPr>
            <a:r>
              <a:rPr lang="en-US" sz="1400" b="1" dirty="0"/>
              <a:t>    </a:t>
            </a:r>
            <a:r>
              <a:rPr lang="en-US" sz="1400" b="1" dirty="0" err="1"/>
              <a:t>WdfDeviceInitSetExclusive</a:t>
            </a:r>
            <a:r>
              <a:rPr lang="en-US" sz="1400" b="1" dirty="0"/>
              <a:t>(DeviceInit, FALSE);</a:t>
            </a:r>
          </a:p>
          <a:p>
            <a:pPr>
              <a:spcBef>
                <a:spcPts val="0"/>
              </a:spcBef>
            </a:pPr>
            <a:r>
              <a:rPr lang="en-US" sz="1400" b="1" dirty="0"/>
              <a:t>    </a:t>
            </a:r>
            <a:r>
              <a:rPr lang="en-US" sz="1400" b="1" dirty="0" err="1"/>
              <a:t>WdfFdoInitSetFilter</a:t>
            </a:r>
            <a:r>
              <a:rPr lang="en-US" sz="1400" b="1" dirty="0"/>
              <a:t>(DeviceInit);</a:t>
            </a:r>
          </a:p>
          <a:p>
            <a:pPr>
              <a:spcBef>
                <a:spcPts val="0"/>
              </a:spcBef>
            </a:pPr>
            <a:r>
              <a:rPr lang="en-US" sz="1400" b="1" dirty="0">
                <a:highlight>
                  <a:srgbClr val="FFFF00"/>
                </a:highlight>
              </a:rPr>
              <a:t>    DMF_DmfFdoSetFilter(dmfDeviceInit);</a:t>
            </a:r>
          </a:p>
          <a:p>
            <a:pPr>
              <a:spcBef>
                <a:spcPts val="0"/>
              </a:spcBef>
            </a:pPr>
            <a:r>
              <a:rPr lang="fr-FR" sz="1400" b="1" dirty="0"/>
              <a:t>    WDF_OBJECT_ATTRIBUTES_INIT_CONTEXT_TYPE(&amp;</a:t>
            </a:r>
            <a:r>
              <a:rPr lang="fr-FR" sz="1400" b="1" dirty="0" err="1"/>
              <a:t>objectAttributes</a:t>
            </a:r>
            <a:r>
              <a:rPr lang="fr-FR" sz="1400" b="1" dirty="0"/>
              <a:t>, </a:t>
            </a:r>
            <a:r>
              <a:rPr lang="en-US" sz="1400" b="1" dirty="0"/>
              <a:t>DEVICE_CONTEXT);</a:t>
            </a:r>
          </a:p>
          <a:p>
            <a:pPr>
              <a:spcBef>
                <a:spcPts val="0"/>
              </a:spcBef>
            </a:pPr>
            <a:r>
              <a:rPr lang="en-US" sz="1400" b="1" dirty="0"/>
              <a:t>    ntStatus = </a:t>
            </a:r>
            <a:r>
              <a:rPr lang="en-US" sz="1400" b="1" dirty="0" err="1"/>
              <a:t>WdfDeviceCreate</a:t>
            </a:r>
            <a:r>
              <a:rPr lang="en-US" sz="1400" b="1" dirty="0"/>
              <a:t>(DeviceInit, &amp;ObjectAttributes, &amp;device); { if (!NT_SUCCESS(ntStatus) </a:t>
            </a:r>
            <a:r>
              <a:rPr lang="en-US" sz="1400" b="1" dirty="0" err="1"/>
              <a:t>goto</a:t>
            </a:r>
            <a:r>
              <a:rPr lang="en-US" sz="1400" b="1" dirty="0"/>
              <a:t> Exit; }</a:t>
            </a:r>
          </a:p>
          <a:p>
            <a:pPr>
              <a:spcBef>
                <a:spcPts val="0"/>
              </a:spcBef>
            </a:pPr>
            <a:r>
              <a:rPr lang="en-US" sz="1400" b="1" dirty="0"/>
              <a:t>    </a:t>
            </a:r>
            <a:r>
              <a:rPr lang="en-US" sz="1400" b="1" dirty="0" err="1"/>
              <a:t>dmfCallbacks.EvtDmfDeviceModulesAdd</a:t>
            </a:r>
            <a:r>
              <a:rPr lang="en-US" sz="1400" b="1" dirty="0"/>
              <a:t> = </a:t>
            </a:r>
            <a:r>
              <a:rPr lang="en-US" sz="1400" dirty="0">
                <a:solidFill>
                  <a:schemeClr val="tx1"/>
                </a:solidFill>
              </a:rPr>
              <a:t>DmfDeviceModulesAdd</a:t>
            </a:r>
            <a:r>
              <a:rPr lang="en-US" sz="1400" b="1" dirty="0"/>
              <a:t>;</a:t>
            </a:r>
          </a:p>
          <a:p>
            <a:pPr>
              <a:spcBef>
                <a:spcPts val="0"/>
              </a:spcBef>
            </a:pPr>
            <a:r>
              <a:rPr lang="en-US" sz="1400" b="1" dirty="0"/>
              <a:t>    DMF_DmfDeviceInitSetEventCallbacks(dmfDeviceInit, &amp;</a:t>
            </a:r>
            <a:r>
              <a:rPr lang="en-US" sz="1400" b="1" dirty="0" err="1"/>
              <a:t>dmfCallbacks</a:t>
            </a:r>
            <a:r>
              <a:rPr lang="en-US" sz="1400" b="1" dirty="0"/>
              <a:t>);</a:t>
            </a:r>
          </a:p>
          <a:p>
            <a:pPr>
              <a:spcBef>
                <a:spcPts val="0"/>
              </a:spcBef>
            </a:pPr>
            <a:r>
              <a:rPr lang="en-US" sz="1400" b="1" dirty="0"/>
              <a:t>    ntStatus = DMF_ModulesCreate(device, &amp;dmfDeviceInit);</a:t>
            </a:r>
          </a:p>
          <a:p>
            <a:pPr>
              <a:spcBef>
                <a:spcPts val="0"/>
              </a:spcBef>
            </a:pPr>
            <a:r>
              <a:rPr lang="en-US" sz="1400" b="1" dirty="0"/>
              <a:t>Exit:</a:t>
            </a:r>
          </a:p>
          <a:p>
            <a:pPr>
              <a:spcBef>
                <a:spcPts val="0"/>
              </a:spcBef>
            </a:pPr>
            <a:r>
              <a:rPr lang="en-US" sz="1400" b="1" dirty="0"/>
              <a:t>    if (dmfDeviceInit != NULL) DMF_DmfDeviceInitFree(&amp;dmfDeviceInit);</a:t>
            </a:r>
          </a:p>
          <a:p>
            <a:pPr>
              <a:spcBef>
                <a:spcPts val="0"/>
              </a:spcBef>
            </a:pPr>
            <a:r>
              <a:rPr lang="en-US" sz="1400" b="1" dirty="0"/>
              <a:t>    return ntStatus; }</a:t>
            </a:r>
            <a:endParaRPr lang="en-US" sz="1400" b="1" dirty="0">
              <a:cs typeface="Courier New" panose="02070309020205020404" pitchFamily="49" charset="0"/>
            </a:endParaRPr>
          </a:p>
        </p:txBody>
      </p:sp>
    </p:spTree>
    <p:extLst>
      <p:ext uri="{BB962C8B-B14F-4D97-AF65-F5344CB8AC3E}">
        <p14:creationId xmlns:p14="http://schemas.microsoft.com/office/powerpoint/2010/main" val="1875669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Initializing DMF in a Client Driver (2)</a:t>
            </a:r>
          </a:p>
        </p:txBody>
      </p:sp>
      <p:sp>
        <p:nvSpPr>
          <p:cNvPr id="5" name="Text Placeholder 4"/>
          <p:cNvSpPr>
            <a:spLocks noGrp="1"/>
          </p:cNvSpPr>
          <p:nvPr>
            <p:ph type="body" sz="quarter" idx="10"/>
          </p:nvPr>
        </p:nvSpPr>
        <p:spPr>
          <a:xfrm>
            <a:off x="269239" y="1197323"/>
            <a:ext cx="11515393" cy="5419945"/>
          </a:xfrm>
          <a:solidFill>
            <a:schemeClr val="bg1"/>
          </a:solidFill>
        </p:spPr>
        <p:txBody>
          <a:bodyPr/>
          <a:lstStyle/>
          <a:p>
            <a:pPr>
              <a:spcBef>
                <a:spcPts val="0"/>
              </a:spcBef>
            </a:pPr>
            <a:r>
              <a:rPr lang="en-US" sz="1400" b="1" dirty="0"/>
              <a:t>NTSTATUS </a:t>
            </a:r>
            <a:r>
              <a:rPr lang="en-US" sz="1400" b="1" dirty="0" err="1"/>
              <a:t>MyDriver_DeviceAdd</a:t>
            </a:r>
            <a:r>
              <a:rPr lang="en-US" sz="1400" b="1" dirty="0"/>
              <a:t>(PDEVICEINIT DeviceInit){ </a:t>
            </a:r>
          </a:p>
          <a:p>
            <a:pPr>
              <a:spcBef>
                <a:spcPts val="0"/>
              </a:spcBef>
            </a:pPr>
            <a:r>
              <a:rPr lang="en-US" sz="1400" b="1" dirty="0"/>
              <a:t>    NTSTATUS </a:t>
            </a:r>
            <a:r>
              <a:rPr lang="en-US" sz="1400" b="1" dirty="0" err="1"/>
              <a:t>ntStatus</a:t>
            </a:r>
            <a:r>
              <a:rPr lang="en-US" sz="1400" b="1" dirty="0"/>
              <a:t>; WDFDEVICE device; PDMFDEVICE_INIT dmfDeviceInit;</a:t>
            </a:r>
          </a:p>
          <a:p>
            <a:pPr>
              <a:spcBef>
                <a:spcPts val="0"/>
              </a:spcBef>
            </a:pPr>
            <a:r>
              <a:rPr lang="en-US" sz="1400" b="1" dirty="0"/>
              <a:t>    DMF_EVENT_CALLBACKS </a:t>
            </a:r>
            <a:r>
              <a:rPr lang="en-US" sz="1400" b="1" dirty="0" err="1"/>
              <a:t>dmfCallbacks</a:t>
            </a:r>
            <a:r>
              <a:rPr lang="en-US" sz="1400" b="1" dirty="0"/>
              <a:t>;</a:t>
            </a:r>
          </a:p>
          <a:p>
            <a:pPr>
              <a:spcBef>
                <a:spcPts val="0"/>
              </a:spcBef>
            </a:pPr>
            <a:r>
              <a:rPr lang="en-US" sz="1400" b="1" dirty="0"/>
              <a:t>    WDF_OBJECT_ATTRIBUTES </a:t>
            </a:r>
            <a:r>
              <a:rPr lang="en-US" sz="1400" b="1" dirty="0" err="1"/>
              <a:t>objectAttributes</a:t>
            </a:r>
            <a:r>
              <a:rPr lang="en-US" sz="1400" b="1" dirty="0"/>
              <a:t>; WDF_PNPPOWER_EVENT_CALLBACKS </a:t>
            </a:r>
            <a:r>
              <a:rPr lang="en-US" sz="1400" b="1" dirty="0" err="1"/>
              <a:t>pnpPowerCallbacks</a:t>
            </a:r>
            <a:r>
              <a:rPr lang="en-US" sz="1400" b="1" dirty="0"/>
              <a:t>;</a:t>
            </a:r>
          </a:p>
          <a:p>
            <a:pPr>
              <a:spcBef>
                <a:spcPts val="0"/>
              </a:spcBef>
            </a:pPr>
            <a:endParaRPr lang="en-US" sz="1400" b="1" dirty="0"/>
          </a:p>
          <a:p>
            <a:pPr>
              <a:spcBef>
                <a:spcPts val="0"/>
              </a:spcBef>
            </a:pPr>
            <a:r>
              <a:rPr lang="en-US" sz="1400" b="1" dirty="0"/>
              <a:t>    dmfDeviceInit = DMF_DmfDeviceInitAllocate(DeviceInit);</a:t>
            </a:r>
          </a:p>
          <a:p>
            <a:pPr>
              <a:spcBef>
                <a:spcPts val="0"/>
              </a:spcBef>
            </a:pPr>
            <a:endParaRPr lang="en-US" sz="1400" b="1" dirty="0"/>
          </a:p>
          <a:p>
            <a:pPr>
              <a:spcBef>
                <a:spcPts val="0"/>
              </a:spcBef>
            </a:pPr>
            <a:r>
              <a:rPr lang="en-US" sz="1400" b="1" dirty="0"/>
              <a:t>    WDF_PNPPOWER_EVENT_CALLBACKS_INIT(&amp;</a:t>
            </a:r>
            <a:r>
              <a:rPr lang="en-US" sz="1400" b="1" dirty="0" err="1"/>
              <a:t>pnpPowerCallbacks</a:t>
            </a:r>
            <a:r>
              <a:rPr lang="en-US" sz="1400" b="1" dirty="0"/>
              <a:t>);</a:t>
            </a:r>
          </a:p>
          <a:p>
            <a:pPr>
              <a:spcBef>
                <a:spcPts val="0"/>
              </a:spcBef>
            </a:pPr>
            <a:r>
              <a:rPr lang="en-US" sz="1400" b="1" dirty="0"/>
              <a:t>    pnpPowerCallbacks.EvtDeviceD0Entry = SwitchBarEvtDeviceD0Entry;</a:t>
            </a:r>
          </a:p>
          <a:p>
            <a:pPr>
              <a:spcBef>
                <a:spcPts val="0"/>
              </a:spcBef>
            </a:pPr>
            <a:r>
              <a:rPr lang="en-US" sz="1400" b="1" dirty="0"/>
              <a:t>    DMF_DmfDeviceInitHookPnpPowerEventCallbacks(dmfDeviceInit, &amp;</a:t>
            </a:r>
            <a:r>
              <a:rPr lang="en-US" sz="1400" b="1" dirty="0" err="1"/>
              <a:t>pnpPowerCallbacks</a:t>
            </a:r>
            <a:r>
              <a:rPr lang="en-US" sz="1400" b="1" dirty="0"/>
              <a:t>);</a:t>
            </a:r>
          </a:p>
          <a:p>
            <a:pPr>
              <a:spcBef>
                <a:spcPts val="0"/>
              </a:spcBef>
            </a:pPr>
            <a:r>
              <a:rPr lang="en-US" sz="1400" b="1" dirty="0"/>
              <a:t>    WdfDeviceInitSetPnpPowerEventCallbacks(DeviceInit, &amp;</a:t>
            </a:r>
            <a:r>
              <a:rPr lang="en-US" sz="1400" b="1" dirty="0" err="1"/>
              <a:t>pnpPowerCallbacks</a:t>
            </a:r>
            <a:r>
              <a:rPr lang="en-US" sz="1400" b="1" dirty="0"/>
              <a:t>);</a:t>
            </a:r>
          </a:p>
          <a:p>
            <a:pPr>
              <a:spcBef>
                <a:spcPts val="0"/>
              </a:spcBef>
            </a:pPr>
            <a:endParaRPr lang="en-US" sz="1400" b="1" dirty="0"/>
          </a:p>
          <a:p>
            <a:pPr>
              <a:spcBef>
                <a:spcPts val="0"/>
              </a:spcBef>
            </a:pPr>
            <a:r>
              <a:rPr lang="en-US" sz="1400" b="1" dirty="0"/>
              <a:t>    DMF_DmfDeviceInitHookFileObjectConfig(dmfDeviceInit, NULL);</a:t>
            </a:r>
          </a:p>
          <a:p>
            <a:pPr>
              <a:spcBef>
                <a:spcPts val="0"/>
              </a:spcBef>
            </a:pPr>
            <a:r>
              <a:rPr lang="en-US" sz="1400" b="1" dirty="0"/>
              <a:t>    DMF_DmfDeviceInitHookPowerPolicyEventCallbacks(dmfDeviceInit, NULL);</a:t>
            </a:r>
          </a:p>
          <a:p>
            <a:pPr>
              <a:spcBef>
                <a:spcPts val="0"/>
              </a:spcBef>
            </a:pPr>
            <a:endParaRPr lang="en-US" sz="1400" b="1" dirty="0"/>
          </a:p>
          <a:p>
            <a:pPr>
              <a:spcBef>
                <a:spcPts val="0"/>
              </a:spcBef>
            </a:pPr>
            <a:r>
              <a:rPr lang="en-US" sz="1400" b="1" dirty="0"/>
              <a:t>    </a:t>
            </a:r>
            <a:r>
              <a:rPr lang="en-US" sz="1400" b="1" dirty="0" err="1"/>
              <a:t>WdfDeviceInitSetDeviceType</a:t>
            </a:r>
            <a:r>
              <a:rPr lang="en-US" sz="1400" b="1" dirty="0"/>
              <a:t>(DeviceInit, FILE_DEVICE_UNKNOWN);</a:t>
            </a:r>
          </a:p>
          <a:p>
            <a:pPr>
              <a:spcBef>
                <a:spcPts val="0"/>
              </a:spcBef>
            </a:pPr>
            <a:r>
              <a:rPr lang="en-US" sz="1400" b="1" dirty="0"/>
              <a:t>    </a:t>
            </a:r>
            <a:r>
              <a:rPr lang="en-US" sz="1400" b="1" dirty="0" err="1"/>
              <a:t>WdfDeviceInitSetExclusive</a:t>
            </a:r>
            <a:r>
              <a:rPr lang="en-US" sz="1400" b="1" dirty="0"/>
              <a:t>(DeviceInit, FALSE);</a:t>
            </a:r>
          </a:p>
          <a:p>
            <a:pPr>
              <a:spcBef>
                <a:spcPts val="0"/>
              </a:spcBef>
            </a:pPr>
            <a:r>
              <a:rPr lang="en-US" sz="1400" b="1" dirty="0"/>
              <a:t>    </a:t>
            </a:r>
            <a:r>
              <a:rPr lang="en-US" sz="1400" b="1" dirty="0" err="1"/>
              <a:t>WdfFdoInitSetFilter</a:t>
            </a:r>
            <a:r>
              <a:rPr lang="en-US" sz="1400" b="1" dirty="0"/>
              <a:t>(DeviceInit);</a:t>
            </a:r>
          </a:p>
          <a:p>
            <a:pPr>
              <a:spcBef>
                <a:spcPts val="0"/>
              </a:spcBef>
            </a:pPr>
            <a:r>
              <a:rPr lang="en-US" sz="1400" b="1" dirty="0"/>
              <a:t>    DMF_DmfFdoSetFilter(dmfDeviceInit);</a:t>
            </a:r>
          </a:p>
          <a:p>
            <a:pPr>
              <a:spcBef>
                <a:spcPts val="0"/>
              </a:spcBef>
            </a:pPr>
            <a:r>
              <a:rPr lang="fr-FR" sz="1400" b="1" dirty="0"/>
              <a:t>    WDF_OBJECT_ATTRIBUTES_INIT_CONTEXT_TYPE(&amp;</a:t>
            </a:r>
            <a:r>
              <a:rPr lang="fr-FR" sz="1400" b="1" dirty="0" err="1"/>
              <a:t>objectAttributes</a:t>
            </a:r>
            <a:r>
              <a:rPr lang="fr-FR" sz="1400" b="1" dirty="0"/>
              <a:t>, </a:t>
            </a:r>
            <a:r>
              <a:rPr lang="en-US" sz="1400" b="1" dirty="0"/>
              <a:t>DEVICE_CONTEXT);</a:t>
            </a:r>
          </a:p>
          <a:p>
            <a:pPr>
              <a:spcBef>
                <a:spcPts val="0"/>
              </a:spcBef>
            </a:pPr>
            <a:r>
              <a:rPr lang="en-US" sz="1400" b="1" dirty="0"/>
              <a:t>    ntStatus = </a:t>
            </a:r>
            <a:r>
              <a:rPr lang="en-US" sz="1400" b="1" dirty="0" err="1"/>
              <a:t>WdfDeviceCreate</a:t>
            </a:r>
            <a:r>
              <a:rPr lang="en-US" sz="1400" b="1" dirty="0"/>
              <a:t>(DeviceInit, &amp;ObjectAttributes, &amp;device); { if (!NT_SUCCESS(ntStatus) </a:t>
            </a:r>
            <a:r>
              <a:rPr lang="en-US" sz="1400" b="1" dirty="0" err="1"/>
              <a:t>goto</a:t>
            </a:r>
            <a:r>
              <a:rPr lang="en-US" sz="1400" b="1" dirty="0"/>
              <a:t> Exit; }</a:t>
            </a:r>
          </a:p>
          <a:p>
            <a:pPr>
              <a:spcBef>
                <a:spcPts val="0"/>
              </a:spcBef>
            </a:pPr>
            <a:r>
              <a:rPr lang="en-US" sz="1400" b="1" dirty="0">
                <a:highlight>
                  <a:srgbClr val="FFFF00"/>
                </a:highlight>
              </a:rPr>
              <a:t>    </a:t>
            </a:r>
            <a:r>
              <a:rPr lang="en-US" sz="1400" b="1" dirty="0" err="1">
                <a:highlight>
                  <a:srgbClr val="FFFF00"/>
                </a:highlight>
              </a:rPr>
              <a:t>dmfCallbacks.EvtDmfDeviceModulesAdd</a:t>
            </a:r>
            <a:r>
              <a:rPr lang="en-US" sz="1400" b="1" dirty="0">
                <a:highlight>
                  <a:srgbClr val="FFFF00"/>
                </a:highlight>
              </a:rPr>
              <a:t> = </a:t>
            </a:r>
            <a:r>
              <a:rPr lang="en-US" sz="1400" b="1" dirty="0">
                <a:solidFill>
                  <a:srgbClr val="FF0000"/>
                </a:solidFill>
                <a:highlight>
                  <a:srgbClr val="FFFF00"/>
                </a:highlight>
              </a:rPr>
              <a:t>DmfDeviceModulesAdd</a:t>
            </a:r>
            <a:r>
              <a:rPr lang="en-US" sz="1400" b="1" dirty="0">
                <a:highlight>
                  <a:srgbClr val="FFFF00"/>
                </a:highlight>
              </a:rPr>
              <a:t>;</a:t>
            </a:r>
          </a:p>
          <a:p>
            <a:pPr>
              <a:spcBef>
                <a:spcPts val="0"/>
              </a:spcBef>
            </a:pPr>
            <a:r>
              <a:rPr lang="en-US" sz="1400" b="1" dirty="0">
                <a:highlight>
                  <a:srgbClr val="FFFF00"/>
                </a:highlight>
              </a:rPr>
              <a:t>    DMF_DmfDeviceInitSetEventCallbacks(dmfDeviceInit, &amp;</a:t>
            </a:r>
            <a:r>
              <a:rPr lang="en-US" sz="1400" b="1" dirty="0" err="1">
                <a:highlight>
                  <a:srgbClr val="FFFF00"/>
                </a:highlight>
              </a:rPr>
              <a:t>dmfCallbacks</a:t>
            </a:r>
            <a:r>
              <a:rPr lang="en-US" sz="1400" b="1" dirty="0">
                <a:highlight>
                  <a:srgbClr val="FFFF00"/>
                </a:highlight>
              </a:rPr>
              <a:t>);</a:t>
            </a:r>
          </a:p>
          <a:p>
            <a:pPr>
              <a:spcBef>
                <a:spcPts val="0"/>
              </a:spcBef>
            </a:pPr>
            <a:r>
              <a:rPr lang="en-US" sz="1400" b="1" dirty="0">
                <a:highlight>
                  <a:srgbClr val="FFFF00"/>
                </a:highlight>
              </a:rPr>
              <a:t>    ntStatus = DMF_ModulesCreate(device, &amp;dmfDeviceInit);</a:t>
            </a:r>
          </a:p>
          <a:p>
            <a:pPr>
              <a:spcBef>
                <a:spcPts val="0"/>
              </a:spcBef>
            </a:pPr>
            <a:r>
              <a:rPr lang="en-US" sz="1400" b="1" dirty="0"/>
              <a:t>Exit:</a:t>
            </a:r>
          </a:p>
          <a:p>
            <a:pPr>
              <a:spcBef>
                <a:spcPts val="0"/>
              </a:spcBef>
            </a:pPr>
            <a:r>
              <a:rPr lang="en-US" sz="1400" b="1" dirty="0"/>
              <a:t>    if (dmfDeviceInit != NULL) DMF_DmfDeviceInitFree(&amp;dmfDeviceInit);</a:t>
            </a:r>
          </a:p>
          <a:p>
            <a:pPr>
              <a:spcBef>
                <a:spcPts val="0"/>
              </a:spcBef>
            </a:pPr>
            <a:r>
              <a:rPr lang="en-US" sz="1400" b="1" dirty="0"/>
              <a:t>    return ntStatus; }</a:t>
            </a:r>
            <a:endParaRPr lang="en-US" sz="1400" b="1" dirty="0">
              <a:cs typeface="Courier New" panose="02070309020205020404" pitchFamily="49" charset="0"/>
            </a:endParaRPr>
          </a:p>
        </p:txBody>
      </p:sp>
    </p:spTree>
    <p:extLst>
      <p:ext uri="{BB962C8B-B14F-4D97-AF65-F5344CB8AC3E}">
        <p14:creationId xmlns:p14="http://schemas.microsoft.com/office/powerpoint/2010/main" val="2377653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Tell DMF the List of Modules to Use</a:t>
            </a:r>
          </a:p>
        </p:txBody>
      </p:sp>
      <p:sp>
        <p:nvSpPr>
          <p:cNvPr id="5" name="Text Placeholder 4"/>
          <p:cNvSpPr>
            <a:spLocks noGrp="1"/>
          </p:cNvSpPr>
          <p:nvPr>
            <p:ph type="body" sz="quarter" idx="10"/>
          </p:nvPr>
        </p:nvSpPr>
        <p:spPr>
          <a:xfrm>
            <a:off x="269239" y="1197323"/>
            <a:ext cx="11515393" cy="4284250"/>
          </a:xfrm>
          <a:solidFill>
            <a:schemeClr val="bg1"/>
          </a:solidFill>
        </p:spPr>
        <p:txBody>
          <a:bodyPr/>
          <a:lstStyle/>
          <a:p>
            <a:pPr>
              <a:spcBef>
                <a:spcPts val="0"/>
              </a:spcBef>
            </a:pPr>
            <a:r>
              <a:rPr lang="en-US" sz="1200" b="1" dirty="0"/>
              <a:t>VOID </a:t>
            </a:r>
            <a:r>
              <a:rPr lang="en-US" sz="1200" b="1" dirty="0">
                <a:highlight>
                  <a:srgbClr val="FFFF00"/>
                </a:highlight>
              </a:rPr>
              <a:t>DmfDeviceModulesAdd</a:t>
            </a:r>
            <a:r>
              <a:rPr lang="en-US" sz="1200" b="1" dirty="0"/>
              <a:t>(WDFDEVICE Device, PDMFDEVICEINIT DmfDeviceInit) { </a:t>
            </a:r>
          </a:p>
          <a:p>
            <a:pPr>
              <a:spcBef>
                <a:spcPts val="0"/>
              </a:spcBef>
            </a:pPr>
            <a:r>
              <a:rPr lang="en-US" sz="1200" b="1" dirty="0"/>
              <a:t>    DEVICE_CONTEXT* deviceContext = </a:t>
            </a:r>
            <a:r>
              <a:rPr lang="en-US" sz="1200" b="1" dirty="0" err="1"/>
              <a:t>DeviceContextGet</a:t>
            </a:r>
            <a:r>
              <a:rPr lang="en-US" sz="1200" b="1" dirty="0"/>
              <a:t>(Device);</a:t>
            </a:r>
          </a:p>
          <a:p>
            <a:pPr>
              <a:spcBef>
                <a:spcPts val="0"/>
              </a:spcBef>
            </a:pPr>
            <a:r>
              <a:rPr lang="en-US" sz="1200" b="1" dirty="0"/>
              <a:t>    </a:t>
            </a:r>
            <a:r>
              <a:rPr lang="en-US" sz="1200" b="1" dirty="0">
                <a:highlight>
                  <a:srgbClr val="FFFF00"/>
                </a:highlight>
              </a:rPr>
              <a:t>DMF_MODULE_ATTRIBUTES moduleAttributes;</a:t>
            </a:r>
          </a:p>
          <a:p>
            <a:pPr>
              <a:spcBef>
                <a:spcPts val="0"/>
              </a:spcBef>
            </a:pPr>
            <a:r>
              <a:rPr lang="en-US" sz="1200" b="1" dirty="0"/>
              <a:t>    </a:t>
            </a:r>
            <a:r>
              <a:rPr lang="en-US" sz="1200" b="1" dirty="0" err="1"/>
              <a:t>DMF_CONFIG_</a:t>
            </a:r>
            <a:r>
              <a:rPr lang="en-US" sz="1200" b="1" dirty="0" err="1">
                <a:highlight>
                  <a:srgbClr val="FFFF00"/>
                </a:highlight>
              </a:rPr>
              <a:t>DefaultTarget</a:t>
            </a:r>
            <a:r>
              <a:rPr lang="en-US" sz="1200" b="1" dirty="0"/>
              <a:t> </a:t>
            </a:r>
            <a:r>
              <a:rPr lang="en-US" sz="1200" b="1" dirty="0" err="1"/>
              <a:t>moduleConfigDefaultTarget</a:t>
            </a:r>
            <a:r>
              <a:rPr lang="en-US" sz="1200" b="1" dirty="0"/>
              <a:t>;</a:t>
            </a:r>
          </a:p>
          <a:p>
            <a:pPr>
              <a:spcBef>
                <a:spcPts val="0"/>
              </a:spcBef>
            </a:pPr>
            <a:endParaRPr lang="en-US" sz="1200" b="1" dirty="0"/>
          </a:p>
          <a:p>
            <a:pPr>
              <a:spcBef>
                <a:spcPts val="0"/>
              </a:spcBef>
            </a:pPr>
            <a:r>
              <a:rPr lang="en-US" sz="1200" b="1" dirty="0"/>
              <a:t>    </a:t>
            </a:r>
            <a:r>
              <a:rPr lang="en-US" sz="1200" b="1" dirty="0" err="1"/>
              <a:t>DMF_CONFIG_</a:t>
            </a:r>
            <a:r>
              <a:rPr lang="en-US" sz="1200" b="1" dirty="0" err="1">
                <a:highlight>
                  <a:srgbClr val="FFFF00"/>
                </a:highlight>
              </a:rPr>
              <a:t>DefaultTarget</a:t>
            </a:r>
            <a:r>
              <a:rPr lang="en-US" sz="1200" b="1" dirty="0" err="1"/>
              <a:t>_AND_ATTRIBUTES_INIT</a:t>
            </a:r>
            <a:r>
              <a:rPr lang="en-US" sz="1200" b="1" dirty="0"/>
              <a:t>(&amp;</a:t>
            </a:r>
            <a:r>
              <a:rPr lang="en-US" sz="1200" b="1" dirty="0" err="1"/>
              <a:t>moduleConfigDefaultTarget</a:t>
            </a:r>
            <a:r>
              <a:rPr lang="en-US" sz="1200" b="1" dirty="0"/>
              <a:t>, </a:t>
            </a:r>
            <a:r>
              <a:rPr lang="en-US" sz="1200" b="1" dirty="0">
                <a:highlight>
                  <a:srgbClr val="FFFF00"/>
                </a:highlight>
              </a:rPr>
              <a:t>&amp;moduleAttributes</a:t>
            </a:r>
            <a:r>
              <a:rPr lang="en-US" sz="1200" b="1" dirty="0"/>
              <a:t>);</a:t>
            </a:r>
          </a:p>
          <a:p>
            <a:pPr>
              <a:spcBef>
                <a:spcPts val="0"/>
              </a:spcBef>
            </a:pPr>
            <a:r>
              <a:rPr lang="en-US" sz="1200" b="1" dirty="0"/>
              <a:t>    moduleConfigDefaultTarget.ContinuousRequestTargetModuleConfig.BufferCountOutput = 1;</a:t>
            </a:r>
          </a:p>
          <a:p>
            <a:pPr>
              <a:spcBef>
                <a:spcPts val="0"/>
              </a:spcBef>
            </a:pPr>
            <a:r>
              <a:rPr lang="en-US" sz="1200" b="1" dirty="0"/>
              <a:t>    moduleConfigDefaultTarget.ContinuousRequestTargetModuleConfig.BufferOutputSize = sizeof(SWITCH_STATE);</a:t>
            </a:r>
          </a:p>
          <a:p>
            <a:pPr>
              <a:spcBef>
                <a:spcPts val="0"/>
              </a:spcBef>
            </a:pPr>
            <a:r>
              <a:rPr lang="en-US" sz="1200" b="1" dirty="0"/>
              <a:t>    moduleConfigDefaultTarget.ContinuousRequestTargetModuleConfig.ContinuousRequestCount = 1;</a:t>
            </a:r>
          </a:p>
          <a:p>
            <a:pPr>
              <a:spcBef>
                <a:spcPts val="0"/>
              </a:spcBef>
            </a:pPr>
            <a:r>
              <a:rPr lang="en-US" sz="1200" b="1" dirty="0"/>
              <a:t>    moduleConfigDefaultTarget.ContinuousRequestTargetModuleConfig.PoolTypeOutput = NonPagedPoolNx;</a:t>
            </a:r>
          </a:p>
          <a:p>
            <a:pPr>
              <a:spcBef>
                <a:spcPts val="0"/>
              </a:spcBef>
            </a:pPr>
            <a:r>
              <a:rPr lang="en-US" sz="1200" b="1" dirty="0"/>
              <a:t>    moduleConfigDefaultTarget.ContinuousRequestTargetModuleConfig.PurgeAndStartTargetInD0Callbacks = FALSE;</a:t>
            </a:r>
          </a:p>
          <a:p>
            <a:pPr>
              <a:spcBef>
                <a:spcPts val="0"/>
              </a:spcBef>
            </a:pPr>
            <a:r>
              <a:rPr lang="en-US" sz="1200" b="1" dirty="0"/>
              <a:t>    moduleConfigDefaultTarget.ContinuousRequestTargetModuleConfig.ContinuousRequestTargetIoctl = </a:t>
            </a:r>
            <a:r>
              <a:rPr lang="en-US" sz="1200" b="1" dirty="0">
                <a:highlight>
                  <a:srgbClr val="FFFF00"/>
                </a:highlight>
              </a:rPr>
              <a:t>IOCTL_OSRUSBFX2_GET_INTERRUPT_MESSAGE</a:t>
            </a:r>
            <a:r>
              <a:rPr lang="en-US" sz="1200" b="1" dirty="0"/>
              <a:t>;</a:t>
            </a:r>
          </a:p>
          <a:p>
            <a:pPr>
              <a:spcBef>
                <a:spcPts val="0"/>
              </a:spcBef>
            </a:pPr>
            <a:r>
              <a:rPr lang="en-US" sz="1200" b="1" dirty="0"/>
              <a:t>    moduleConfigDefaultTarget.ContinuousRequestTargetModuleConfig.EvtContinuousRequestTargetBufferOutput = </a:t>
            </a:r>
            <a:r>
              <a:rPr lang="en-US" sz="1200" b="1" dirty="0" err="1">
                <a:highlight>
                  <a:srgbClr val="FFFF00"/>
                </a:highlight>
              </a:rPr>
              <a:t>SwitchBarSwitchChangedCallback</a:t>
            </a:r>
            <a:r>
              <a:rPr lang="en-US" sz="1200" b="1" dirty="0"/>
              <a:t>;</a:t>
            </a:r>
          </a:p>
          <a:p>
            <a:pPr>
              <a:spcBef>
                <a:spcPts val="0"/>
              </a:spcBef>
            </a:pPr>
            <a:r>
              <a:rPr lang="en-US" sz="1200" b="1" dirty="0"/>
              <a:t>    moduleConfigDefaultTarget.ContinuousRequestTargetModuleConfig.RequestType = ContinuousRequestTarget_RequestType_Ioctl;</a:t>
            </a:r>
          </a:p>
          <a:p>
            <a:pPr>
              <a:spcBef>
                <a:spcPts val="0"/>
              </a:spcBef>
            </a:pPr>
            <a:r>
              <a:rPr lang="en-US" sz="1200" b="1" dirty="0"/>
              <a:t>    moduleConfigDefaultTarget.ContinuousRequestTargetModuleConfig.ContinuousRequestTargetMode = </a:t>
            </a:r>
            <a:r>
              <a:rPr lang="en-US" sz="1200" b="1" dirty="0" err="1"/>
              <a:t>ContinuousRequestTarget_Mode_Automatic</a:t>
            </a:r>
            <a:r>
              <a:rPr lang="en-US" sz="1200" b="1" dirty="0"/>
              <a:t>;</a:t>
            </a:r>
          </a:p>
          <a:p>
            <a:pPr>
              <a:spcBef>
                <a:spcPts val="0"/>
              </a:spcBef>
            </a:pPr>
            <a:r>
              <a:rPr lang="en-US" sz="1200" b="1" dirty="0"/>
              <a:t>    </a:t>
            </a:r>
            <a:r>
              <a:rPr lang="en-US" sz="1200" b="1" dirty="0" err="1">
                <a:highlight>
                  <a:srgbClr val="FFFF00"/>
                </a:highlight>
              </a:rPr>
              <a:t>moduleAttributes.PassiveLevel</a:t>
            </a:r>
            <a:r>
              <a:rPr lang="en-US" sz="1200" b="1" dirty="0">
                <a:highlight>
                  <a:srgbClr val="FFFF00"/>
                </a:highlight>
              </a:rPr>
              <a:t> = TRUE;</a:t>
            </a:r>
          </a:p>
          <a:p>
            <a:pPr>
              <a:spcBef>
                <a:spcPts val="0"/>
              </a:spcBef>
            </a:pPr>
            <a:r>
              <a:rPr lang="en-US" sz="1200" b="1" dirty="0"/>
              <a:t>    DMF_DmfModuleAdd(DmfModuleInit, &amp;moduleAttributes, WDF_NO_OBJECT_ATTRIBUTES, </a:t>
            </a:r>
            <a:r>
              <a:rPr lang="en-US" sz="1200" b="1" dirty="0">
                <a:highlight>
                  <a:srgbClr val="FFFF00"/>
                </a:highlight>
              </a:rPr>
              <a:t>&amp;deviceContext-&gt;</a:t>
            </a:r>
            <a:r>
              <a:rPr lang="en-US" sz="1200" b="1" dirty="0" err="1">
                <a:highlight>
                  <a:srgbClr val="FFFF00"/>
                </a:highlight>
              </a:rPr>
              <a:t>DmfModuleDefaultTarget</a:t>
            </a:r>
            <a:r>
              <a:rPr lang="en-US" sz="1200" b="1" dirty="0"/>
              <a:t>);</a:t>
            </a:r>
          </a:p>
          <a:p>
            <a:pPr>
              <a:spcBef>
                <a:spcPts val="0"/>
              </a:spcBef>
            </a:pPr>
            <a:endParaRPr lang="en-US" sz="1200" b="1" dirty="0"/>
          </a:p>
          <a:p>
            <a:pPr>
              <a:spcBef>
                <a:spcPts val="0"/>
              </a:spcBef>
            </a:pPr>
            <a:r>
              <a:rPr lang="en-US" sz="1200" b="1" dirty="0"/>
              <a:t>    // </a:t>
            </a:r>
            <a:r>
              <a:rPr lang="en-US" sz="1200" b="1" dirty="0">
                <a:highlight>
                  <a:srgbClr val="FFFF00"/>
                </a:highlight>
              </a:rPr>
              <a:t>Add more Modules as needed.</a:t>
            </a:r>
          </a:p>
          <a:p>
            <a:pPr>
              <a:spcBef>
                <a:spcPts val="0"/>
              </a:spcBef>
            </a:pPr>
            <a:r>
              <a:rPr lang="en-US" sz="1200" b="1" dirty="0"/>
              <a:t>    //</a:t>
            </a:r>
          </a:p>
          <a:p>
            <a:pPr>
              <a:spcBef>
                <a:spcPts val="0"/>
              </a:spcBef>
            </a:pPr>
            <a:r>
              <a:rPr lang="en-US" sz="1200" b="1" dirty="0">
                <a:cs typeface="Courier New" panose="02070309020205020404" pitchFamily="49" charset="0"/>
              </a:rPr>
              <a:t>}</a:t>
            </a:r>
          </a:p>
          <a:p>
            <a:pPr>
              <a:spcBef>
                <a:spcPts val="0"/>
              </a:spcBef>
            </a:pPr>
            <a:endParaRPr lang="en-US" sz="800" b="1" dirty="0">
              <a:cs typeface="Courier New" panose="02070309020205020404" pitchFamily="49" charset="0"/>
            </a:endParaRPr>
          </a:p>
        </p:txBody>
      </p:sp>
    </p:spTree>
    <p:extLst>
      <p:ext uri="{BB962C8B-B14F-4D97-AF65-F5344CB8AC3E}">
        <p14:creationId xmlns:p14="http://schemas.microsoft.com/office/powerpoint/2010/main" val="2394674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Introduction and Agenda</a:t>
            </a:r>
            <a:endParaRPr lang="zh-TW" altLang="en-US" sz="4800" dirty="0"/>
          </a:p>
        </p:txBody>
      </p:sp>
      <p:sp>
        <p:nvSpPr>
          <p:cNvPr id="11" name="文字版面配置區 10"/>
          <p:cNvSpPr>
            <a:spLocks noGrp="1"/>
          </p:cNvSpPr>
          <p:nvPr>
            <p:ph type="body" sz="quarter" idx="10"/>
          </p:nvPr>
        </p:nvSpPr>
        <p:spPr>
          <a:xfrm>
            <a:off x="274638" y="1212850"/>
            <a:ext cx="11887200" cy="4662815"/>
          </a:xfrm>
        </p:spPr>
        <p:txBody>
          <a:bodyPr>
            <a:normAutofit/>
          </a:bodyPr>
          <a:lstStyle/>
          <a:p>
            <a:r>
              <a:rPr lang="en-US" altLang="zh-TW" sz="4000" dirty="0">
                <a:latin typeface="+mj-lt"/>
              </a:rPr>
              <a:t>Session Goals</a:t>
            </a:r>
          </a:p>
          <a:p>
            <a:r>
              <a:rPr lang="en-US" altLang="zh-TW" sz="2000" dirty="0">
                <a:solidFill>
                  <a:schemeClr val="bg1"/>
                </a:solidFill>
              </a:rPr>
              <a:t>Introduction to DMF and Explanation of Core DMF Concepts</a:t>
            </a:r>
          </a:p>
          <a:p>
            <a:r>
              <a:rPr lang="en-US" altLang="zh-TW" sz="4000" dirty="0">
                <a:latin typeface="+mj-lt"/>
              </a:rPr>
              <a:t>Session Agenda:</a:t>
            </a:r>
          </a:p>
          <a:p>
            <a:r>
              <a:rPr lang="en-US" altLang="zh-TW" sz="2000" dirty="0">
                <a:solidFill>
                  <a:schemeClr val="bg1"/>
                </a:solidFill>
              </a:rPr>
              <a:t>Part 1: Summary of WinHEC talk, Overview of GitHub site, Clone and Compile DMF and Samples.</a:t>
            </a:r>
          </a:p>
          <a:p>
            <a:r>
              <a:rPr lang="en-US" altLang="zh-TW" sz="2000" dirty="0">
                <a:solidFill>
                  <a:schemeClr val="bg1"/>
                </a:solidFill>
              </a:rPr>
              <a:t>Part 2: Modules and Libraries, Steps to Create a Module and Library from scratch, Protocol/Transport Feature</a:t>
            </a:r>
          </a:p>
          <a:p>
            <a:r>
              <a:rPr lang="en-US" altLang="zh-TW" sz="2000" dirty="0">
                <a:solidFill>
                  <a:schemeClr val="bg1"/>
                </a:solidFill>
              </a:rPr>
              <a:t>Part 3: Review of Modules in Library and View of Surface Library</a:t>
            </a:r>
          </a:p>
          <a:p>
            <a:r>
              <a:rPr lang="en-US" altLang="zh-TW" sz="2000" dirty="0">
                <a:solidFill>
                  <a:schemeClr val="bg1"/>
                </a:solidFill>
              </a:rPr>
              <a:t>Part 4: Reviews of Surface Drivers</a:t>
            </a:r>
          </a:p>
          <a:p>
            <a:endParaRPr lang="en-US" altLang="zh-TW" sz="2000" dirty="0">
              <a:solidFill>
                <a:schemeClr val="bg1"/>
              </a:solidFill>
            </a:endParaRPr>
          </a:p>
        </p:txBody>
      </p:sp>
    </p:spTree>
    <p:extLst>
      <p:ext uri="{BB962C8B-B14F-4D97-AF65-F5344CB8AC3E}">
        <p14:creationId xmlns:p14="http://schemas.microsoft.com/office/powerpoint/2010/main" val="23023093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AE2B5-F955-4C74-B44E-E119F7C2A2D1}"/>
              </a:ext>
            </a:extLst>
          </p:cNvPr>
          <p:cNvSpPr>
            <a:spLocks noGrp="1"/>
          </p:cNvSpPr>
          <p:nvPr>
            <p:ph type="title"/>
          </p:nvPr>
        </p:nvSpPr>
        <p:spPr>
          <a:xfrm>
            <a:off x="151218" y="127999"/>
            <a:ext cx="11889564" cy="917575"/>
          </a:xfrm>
        </p:spPr>
        <p:txBody>
          <a:bodyPr/>
          <a:lstStyle/>
          <a:p>
            <a:r>
              <a:rPr lang="en-US" dirty="0"/>
              <a:t>SwtichBar4 Module Tree</a:t>
            </a:r>
          </a:p>
        </p:txBody>
      </p:sp>
      <p:sp>
        <p:nvSpPr>
          <p:cNvPr id="5" name="Rectangle: Rounded Corners 4">
            <a:extLst>
              <a:ext uri="{FF2B5EF4-FFF2-40B4-BE49-F238E27FC236}">
                <a16:creationId xmlns:a16="http://schemas.microsoft.com/office/drawing/2014/main" id="{178AA3DF-D28D-4834-94F3-9EDEDE588218}"/>
              </a:ext>
            </a:extLst>
          </p:cNvPr>
          <p:cNvSpPr/>
          <p:nvPr/>
        </p:nvSpPr>
        <p:spPr>
          <a:xfrm>
            <a:off x="1066375" y="2862616"/>
            <a:ext cx="3456384"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DMF_ContinuousRequestTarget</a:t>
            </a:r>
            <a:endParaRPr lang="en-US" dirty="0"/>
          </a:p>
        </p:txBody>
      </p:sp>
      <p:sp>
        <p:nvSpPr>
          <p:cNvPr id="6" name="Rectangle: Rounded Corners 5">
            <a:extLst>
              <a:ext uri="{FF2B5EF4-FFF2-40B4-BE49-F238E27FC236}">
                <a16:creationId xmlns:a16="http://schemas.microsoft.com/office/drawing/2014/main" id="{58174B35-0041-4BF9-A5CD-2C7F5434B04B}"/>
              </a:ext>
            </a:extLst>
          </p:cNvPr>
          <p:cNvSpPr/>
          <p:nvPr/>
        </p:nvSpPr>
        <p:spPr>
          <a:xfrm>
            <a:off x="202279" y="4053117"/>
            <a:ext cx="223224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DMF_BufferQueue</a:t>
            </a:r>
            <a:endParaRPr lang="en-US" dirty="0"/>
          </a:p>
        </p:txBody>
      </p:sp>
      <p:sp>
        <p:nvSpPr>
          <p:cNvPr id="7" name="Rectangle: Rounded Corners 6">
            <a:extLst>
              <a:ext uri="{FF2B5EF4-FFF2-40B4-BE49-F238E27FC236}">
                <a16:creationId xmlns:a16="http://schemas.microsoft.com/office/drawing/2014/main" id="{FA9C7ECC-45F2-4301-8172-A5B280CB1441}"/>
              </a:ext>
            </a:extLst>
          </p:cNvPr>
          <p:cNvSpPr/>
          <p:nvPr/>
        </p:nvSpPr>
        <p:spPr>
          <a:xfrm>
            <a:off x="6887965" y="4069209"/>
            <a:ext cx="187220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DMF_BufferPool</a:t>
            </a:r>
            <a:endParaRPr lang="en-US" dirty="0"/>
          </a:p>
        </p:txBody>
      </p:sp>
      <p:sp>
        <p:nvSpPr>
          <p:cNvPr id="8" name="Rectangle: Rounded Corners 7">
            <a:extLst>
              <a:ext uri="{FF2B5EF4-FFF2-40B4-BE49-F238E27FC236}">
                <a16:creationId xmlns:a16="http://schemas.microsoft.com/office/drawing/2014/main" id="{365BAC21-DAFF-4E32-AE76-06A3A50B85DC}"/>
              </a:ext>
            </a:extLst>
          </p:cNvPr>
          <p:cNvSpPr/>
          <p:nvPr/>
        </p:nvSpPr>
        <p:spPr>
          <a:xfrm>
            <a:off x="8040216" y="2862616"/>
            <a:ext cx="2376264"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DMF_RequestTarget</a:t>
            </a:r>
            <a:endParaRPr lang="en-US" dirty="0"/>
          </a:p>
        </p:txBody>
      </p:sp>
      <p:sp>
        <p:nvSpPr>
          <p:cNvPr id="9" name="Rectangle: Rounded Corners 8">
            <a:extLst>
              <a:ext uri="{FF2B5EF4-FFF2-40B4-BE49-F238E27FC236}">
                <a16:creationId xmlns:a16="http://schemas.microsoft.com/office/drawing/2014/main" id="{1C92CB10-064B-4E9F-894F-CED93D6AE857}"/>
              </a:ext>
            </a:extLst>
          </p:cNvPr>
          <p:cNvSpPr/>
          <p:nvPr/>
        </p:nvSpPr>
        <p:spPr>
          <a:xfrm>
            <a:off x="5139302" y="1412776"/>
            <a:ext cx="216023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DMF_DefaultTarget</a:t>
            </a:r>
            <a:endParaRPr lang="en-US" dirty="0"/>
          </a:p>
        </p:txBody>
      </p:sp>
      <p:sp>
        <p:nvSpPr>
          <p:cNvPr id="10" name="Rectangle: Rounded Corners 9">
            <a:extLst>
              <a:ext uri="{FF2B5EF4-FFF2-40B4-BE49-F238E27FC236}">
                <a16:creationId xmlns:a16="http://schemas.microsoft.com/office/drawing/2014/main" id="{3DFC32EA-D4B7-449B-9C46-343AB67BCFBC}"/>
              </a:ext>
            </a:extLst>
          </p:cNvPr>
          <p:cNvSpPr/>
          <p:nvPr/>
        </p:nvSpPr>
        <p:spPr>
          <a:xfrm>
            <a:off x="196991" y="5182364"/>
            <a:ext cx="223224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DMF_BufferPool</a:t>
            </a:r>
            <a:r>
              <a:rPr lang="en-US" dirty="0"/>
              <a:t> (2)</a:t>
            </a:r>
          </a:p>
        </p:txBody>
      </p:sp>
      <p:sp>
        <p:nvSpPr>
          <p:cNvPr id="11" name="Rectangle: Rounded Corners 10">
            <a:extLst>
              <a:ext uri="{FF2B5EF4-FFF2-40B4-BE49-F238E27FC236}">
                <a16:creationId xmlns:a16="http://schemas.microsoft.com/office/drawing/2014/main" id="{FCC0C2FE-BE2D-4B03-82AF-DC943EB229D1}"/>
              </a:ext>
            </a:extLst>
          </p:cNvPr>
          <p:cNvSpPr/>
          <p:nvPr/>
        </p:nvSpPr>
        <p:spPr>
          <a:xfrm>
            <a:off x="3035537" y="4069209"/>
            <a:ext cx="266429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DMF_QueuedWorkItem</a:t>
            </a:r>
            <a:endParaRPr lang="en-US" dirty="0"/>
          </a:p>
        </p:txBody>
      </p:sp>
      <p:sp>
        <p:nvSpPr>
          <p:cNvPr id="13" name="Rectangle: Rounded Corners 12">
            <a:extLst>
              <a:ext uri="{FF2B5EF4-FFF2-40B4-BE49-F238E27FC236}">
                <a16:creationId xmlns:a16="http://schemas.microsoft.com/office/drawing/2014/main" id="{48899E23-29A3-4E48-96D2-F9FD80A10472}"/>
              </a:ext>
            </a:extLst>
          </p:cNvPr>
          <p:cNvSpPr/>
          <p:nvPr/>
        </p:nvSpPr>
        <p:spPr>
          <a:xfrm>
            <a:off x="9325425" y="4069209"/>
            <a:ext cx="266429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DMF_QueuedWorkItem</a:t>
            </a:r>
            <a:endParaRPr lang="en-US" dirty="0"/>
          </a:p>
        </p:txBody>
      </p:sp>
      <p:cxnSp>
        <p:nvCxnSpPr>
          <p:cNvPr id="22" name="Straight Arrow Connector 21">
            <a:extLst>
              <a:ext uri="{FF2B5EF4-FFF2-40B4-BE49-F238E27FC236}">
                <a16:creationId xmlns:a16="http://schemas.microsoft.com/office/drawing/2014/main" id="{D850D0D8-0D3A-4932-8863-827DEA5DF285}"/>
              </a:ext>
            </a:extLst>
          </p:cNvPr>
          <p:cNvCxnSpPr>
            <a:stCxn id="5" idx="2"/>
            <a:endCxn id="6" idx="0"/>
          </p:cNvCxnSpPr>
          <p:nvPr/>
        </p:nvCxnSpPr>
        <p:spPr>
          <a:xfrm flipH="1">
            <a:off x="1318403" y="3438680"/>
            <a:ext cx="1476164" cy="6144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00AF608-4EDF-461B-8649-C67DF3ABD3B1}"/>
              </a:ext>
            </a:extLst>
          </p:cNvPr>
          <p:cNvCxnSpPr>
            <a:stCxn id="5" idx="2"/>
            <a:endCxn id="11" idx="0"/>
          </p:cNvCxnSpPr>
          <p:nvPr/>
        </p:nvCxnSpPr>
        <p:spPr>
          <a:xfrm>
            <a:off x="2794567" y="3438680"/>
            <a:ext cx="1573118" cy="630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E4E6C50-EF01-4717-85AD-37D54697F13C}"/>
              </a:ext>
            </a:extLst>
          </p:cNvPr>
          <p:cNvCxnSpPr>
            <a:stCxn id="8" idx="2"/>
            <a:endCxn id="7" idx="0"/>
          </p:cNvCxnSpPr>
          <p:nvPr/>
        </p:nvCxnSpPr>
        <p:spPr>
          <a:xfrm flipH="1">
            <a:off x="7824069" y="3438680"/>
            <a:ext cx="1404279" cy="630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1C090DD-ADC6-42B3-9A44-0D4BDB55F4FA}"/>
              </a:ext>
            </a:extLst>
          </p:cNvPr>
          <p:cNvCxnSpPr>
            <a:stCxn id="8" idx="2"/>
            <a:endCxn id="13" idx="0"/>
          </p:cNvCxnSpPr>
          <p:nvPr/>
        </p:nvCxnSpPr>
        <p:spPr>
          <a:xfrm>
            <a:off x="9228348" y="3438680"/>
            <a:ext cx="1429225" cy="630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5C513832-C712-4CC4-ABB7-E1F1B662B485}"/>
              </a:ext>
            </a:extLst>
          </p:cNvPr>
          <p:cNvCxnSpPr>
            <a:stCxn id="6" idx="2"/>
            <a:endCxn id="10" idx="0"/>
          </p:cNvCxnSpPr>
          <p:nvPr/>
        </p:nvCxnSpPr>
        <p:spPr>
          <a:xfrm flipH="1">
            <a:off x="1313115" y="4629181"/>
            <a:ext cx="5288" cy="553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27DFFA01-B7BF-4F46-A62A-9340810354E9}"/>
              </a:ext>
            </a:extLst>
          </p:cNvPr>
          <p:cNvCxnSpPr/>
          <p:nvPr/>
        </p:nvCxnSpPr>
        <p:spPr>
          <a:xfrm>
            <a:off x="6219421" y="2023242"/>
            <a:ext cx="0" cy="432048"/>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Connector: Elbow 78">
            <a:extLst>
              <a:ext uri="{FF2B5EF4-FFF2-40B4-BE49-F238E27FC236}">
                <a16:creationId xmlns:a16="http://schemas.microsoft.com/office/drawing/2014/main" id="{5749FDE1-76EE-4E6B-BAF7-4811FDFB57B2}"/>
              </a:ext>
            </a:extLst>
          </p:cNvPr>
          <p:cNvCxnSpPr>
            <a:endCxn id="5" idx="0"/>
          </p:cNvCxnSpPr>
          <p:nvPr/>
        </p:nvCxnSpPr>
        <p:spPr>
          <a:xfrm rot="10800000" flipV="1">
            <a:off x="2794567" y="2455290"/>
            <a:ext cx="3424854" cy="40732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Connector: Elbow 82">
            <a:extLst>
              <a:ext uri="{FF2B5EF4-FFF2-40B4-BE49-F238E27FC236}">
                <a16:creationId xmlns:a16="http://schemas.microsoft.com/office/drawing/2014/main" id="{3D6087A4-333A-423E-93D5-839E33219241}"/>
              </a:ext>
            </a:extLst>
          </p:cNvPr>
          <p:cNvCxnSpPr>
            <a:endCxn id="8" idx="0"/>
          </p:cNvCxnSpPr>
          <p:nvPr/>
        </p:nvCxnSpPr>
        <p:spPr>
          <a:xfrm>
            <a:off x="6219421" y="2455290"/>
            <a:ext cx="3008927" cy="40732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3149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DMF calling the Client Driver’s D0Entry</a:t>
            </a:r>
          </a:p>
        </p:txBody>
      </p:sp>
      <p:sp>
        <p:nvSpPr>
          <p:cNvPr id="5" name="Text Placeholder 4"/>
          <p:cNvSpPr>
            <a:spLocks noGrp="1"/>
          </p:cNvSpPr>
          <p:nvPr>
            <p:ph type="body" sz="quarter" idx="10"/>
          </p:nvPr>
        </p:nvSpPr>
        <p:spPr>
          <a:xfrm>
            <a:off x="269239" y="1197323"/>
            <a:ext cx="11515393" cy="2400657"/>
          </a:xfrm>
          <a:solidFill>
            <a:schemeClr val="bg1"/>
          </a:solidFill>
        </p:spPr>
        <p:txBody>
          <a:bodyPr/>
          <a:lstStyle/>
          <a:p>
            <a:pPr>
              <a:spcBef>
                <a:spcPts val="0"/>
              </a:spcBef>
            </a:pPr>
            <a:r>
              <a:rPr lang="en-US" sz="1600" b="1" dirty="0"/>
              <a:t>NTSTATUS </a:t>
            </a:r>
            <a:r>
              <a:rPr lang="en-US" sz="1600" b="1" dirty="0">
                <a:highlight>
                  <a:srgbClr val="FFFF00"/>
                </a:highlight>
              </a:rPr>
              <a:t>SwitchBarEvtDeviceD0Entry</a:t>
            </a:r>
            <a:r>
              <a:rPr lang="en-US" sz="1600" b="1" dirty="0"/>
              <a:t>(</a:t>
            </a:r>
            <a:r>
              <a:rPr lang="en-US" sz="1600" b="1" dirty="0">
                <a:highlight>
                  <a:srgbClr val="FFFF00"/>
                </a:highlight>
              </a:rPr>
              <a:t>WDFDEVICE Device, WDF_POWER_DEVICE_STATE PreviousState</a:t>
            </a:r>
            <a:r>
              <a:rPr lang="en-US" sz="1600" b="1" dirty="0"/>
              <a:t>) {</a:t>
            </a:r>
          </a:p>
          <a:p>
            <a:pPr>
              <a:spcBef>
                <a:spcPts val="0"/>
              </a:spcBef>
            </a:pPr>
            <a:r>
              <a:rPr lang="en-US" sz="1600" b="1" dirty="0"/>
              <a:t>    DEVICE_CONTEXT* deviceContext = </a:t>
            </a:r>
            <a:r>
              <a:rPr lang="en-US" sz="1600" b="1" dirty="0" err="1"/>
              <a:t>DeviceContextGet</a:t>
            </a:r>
            <a:r>
              <a:rPr lang="en-US" sz="1600" b="1" dirty="0"/>
              <a:t>(Device);</a:t>
            </a:r>
          </a:p>
          <a:p>
            <a:pPr>
              <a:spcBef>
                <a:spcPts val="0"/>
              </a:spcBef>
            </a:pPr>
            <a:r>
              <a:rPr lang="en-US" sz="1600" b="1" dirty="0"/>
              <a:t>    NTSTATUS </a:t>
            </a:r>
            <a:r>
              <a:rPr lang="en-US" sz="1600" b="1" dirty="0" err="1"/>
              <a:t>ntStatus</a:t>
            </a:r>
            <a:r>
              <a:rPr lang="en-US" sz="1600" b="1" dirty="0"/>
              <a:t>;</a:t>
            </a:r>
          </a:p>
          <a:p>
            <a:pPr>
              <a:spcBef>
                <a:spcPts val="0"/>
              </a:spcBef>
            </a:pPr>
            <a:endParaRPr lang="en-US" sz="1600" b="1" dirty="0"/>
          </a:p>
          <a:p>
            <a:pPr>
              <a:spcBef>
                <a:spcPts val="0"/>
              </a:spcBef>
            </a:pPr>
            <a:r>
              <a:rPr lang="en-US" sz="1600" b="1" dirty="0"/>
              <a:t>    // Read the state of switches and initialize lightbar.</a:t>
            </a:r>
          </a:p>
          <a:p>
            <a:pPr>
              <a:spcBef>
                <a:spcPts val="0"/>
              </a:spcBef>
            </a:pPr>
            <a:r>
              <a:rPr lang="en-US" sz="1600" b="1" dirty="0"/>
              <a:t>    //</a:t>
            </a:r>
          </a:p>
          <a:p>
            <a:pPr>
              <a:spcBef>
                <a:spcPts val="0"/>
              </a:spcBef>
            </a:pPr>
            <a:r>
              <a:rPr lang="en-US" sz="1600" b="1" dirty="0"/>
              <a:t>    ntStatus = </a:t>
            </a:r>
            <a:r>
              <a:rPr lang="en-US" sz="1600" b="1" dirty="0" err="1"/>
              <a:t>SwitchBarReadSwitchesAndUpdateLightBar</a:t>
            </a:r>
            <a:r>
              <a:rPr lang="en-US" sz="1600" b="1" dirty="0"/>
              <a:t>(</a:t>
            </a:r>
            <a:r>
              <a:rPr lang="en-US" sz="1600" b="1" dirty="0">
                <a:highlight>
                  <a:srgbClr val="FFFF00"/>
                </a:highlight>
              </a:rPr>
              <a:t>deviceContext-&gt;</a:t>
            </a:r>
            <a:r>
              <a:rPr lang="en-US" sz="1600" b="1" dirty="0" err="1">
                <a:highlight>
                  <a:srgbClr val="FFFF00"/>
                </a:highlight>
              </a:rPr>
              <a:t>DmfModuleDefaultTarget</a:t>
            </a:r>
            <a:r>
              <a:rPr lang="en-US" sz="1600" b="1" dirty="0"/>
              <a:t>);</a:t>
            </a:r>
          </a:p>
          <a:p>
            <a:pPr>
              <a:spcBef>
                <a:spcPts val="0"/>
              </a:spcBef>
            </a:pPr>
            <a:endParaRPr lang="en-US" sz="1600" b="1" dirty="0"/>
          </a:p>
          <a:p>
            <a:pPr>
              <a:spcBef>
                <a:spcPts val="0"/>
              </a:spcBef>
            </a:pPr>
            <a:r>
              <a:rPr lang="en-US" sz="1600" b="1" dirty="0"/>
              <a:t>    return ntStatus;</a:t>
            </a:r>
          </a:p>
          <a:p>
            <a:pPr>
              <a:spcBef>
                <a:spcPts val="0"/>
              </a:spcBef>
            </a:pPr>
            <a:r>
              <a:rPr lang="en-US" sz="1600" b="1" dirty="0"/>
              <a:t>}</a:t>
            </a:r>
          </a:p>
        </p:txBody>
      </p:sp>
    </p:spTree>
    <p:extLst>
      <p:ext uri="{BB962C8B-B14F-4D97-AF65-F5344CB8AC3E}">
        <p14:creationId xmlns:p14="http://schemas.microsoft.com/office/powerpoint/2010/main" val="3918132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DMF calls Client Driver when Switch is Changed</a:t>
            </a:r>
          </a:p>
        </p:txBody>
      </p:sp>
      <p:sp>
        <p:nvSpPr>
          <p:cNvPr id="5" name="Text Placeholder 4"/>
          <p:cNvSpPr>
            <a:spLocks noGrp="1"/>
          </p:cNvSpPr>
          <p:nvPr>
            <p:ph type="body" sz="quarter" idx="10"/>
          </p:nvPr>
        </p:nvSpPr>
        <p:spPr>
          <a:xfrm>
            <a:off x="269239" y="1197323"/>
            <a:ext cx="11515393" cy="4450449"/>
          </a:xfrm>
          <a:solidFill>
            <a:schemeClr val="bg1"/>
          </a:solidFill>
        </p:spPr>
        <p:txBody>
          <a:bodyPr/>
          <a:lstStyle/>
          <a:p>
            <a:pPr>
              <a:spcBef>
                <a:spcPts val="0"/>
              </a:spcBef>
            </a:pPr>
            <a:r>
              <a:rPr lang="en-US" sz="1400" b="1" dirty="0"/>
              <a:t>ContinuousRequestTarget_BufferDisposition</a:t>
            </a:r>
          </a:p>
          <a:p>
            <a:pPr>
              <a:spcBef>
                <a:spcPts val="0"/>
              </a:spcBef>
            </a:pPr>
            <a:r>
              <a:rPr lang="en-US" sz="1400" b="1" dirty="0" err="1"/>
              <a:t>SwitchBarSwitchChangedCallback</a:t>
            </a:r>
            <a:r>
              <a:rPr lang="en-US" sz="1400" b="1" dirty="0"/>
              <a:t>(</a:t>
            </a:r>
          </a:p>
          <a:p>
            <a:pPr>
              <a:spcBef>
                <a:spcPts val="0"/>
              </a:spcBef>
            </a:pPr>
            <a:r>
              <a:rPr lang="en-US" sz="1400" b="1" dirty="0"/>
              <a:t>    _In_ DMFMODULE </a:t>
            </a:r>
            <a:r>
              <a:rPr lang="en-US" sz="1400" b="1" dirty="0" err="1">
                <a:highlight>
                  <a:srgbClr val="FFFF00"/>
                </a:highlight>
              </a:rPr>
              <a:t>DmfModuleDefaultTarget</a:t>
            </a:r>
            <a:r>
              <a:rPr lang="en-US" sz="1400" b="1" dirty="0"/>
              <a:t>,</a:t>
            </a:r>
          </a:p>
          <a:p>
            <a:pPr>
              <a:spcBef>
                <a:spcPts val="0"/>
              </a:spcBef>
            </a:pPr>
            <a:r>
              <a:rPr lang="en-US" sz="1400" b="1" dirty="0"/>
              <a:t>    _In_reads_(OutputBufferSize) VOID* OutputBuffer,</a:t>
            </a:r>
          </a:p>
          <a:p>
            <a:pPr>
              <a:spcBef>
                <a:spcPts val="0"/>
              </a:spcBef>
            </a:pPr>
            <a:r>
              <a:rPr lang="en-US" sz="1400" b="1" dirty="0"/>
              <a:t>    _In_ size_t OutputBufferSize,</a:t>
            </a:r>
          </a:p>
          <a:p>
            <a:pPr>
              <a:spcBef>
                <a:spcPts val="0"/>
              </a:spcBef>
            </a:pPr>
            <a:r>
              <a:rPr lang="en-US" sz="1400" b="1" dirty="0"/>
              <a:t>    _In_ VOID* ClientBufferContextOutput,</a:t>
            </a:r>
          </a:p>
          <a:p>
            <a:pPr>
              <a:spcBef>
                <a:spcPts val="0"/>
              </a:spcBef>
            </a:pPr>
            <a:r>
              <a:rPr lang="en-US" sz="1400" b="1" dirty="0"/>
              <a:t>    _In_ NTSTATUS CompletionStatus</a:t>
            </a:r>
          </a:p>
          <a:p>
            <a:pPr>
              <a:spcBef>
                <a:spcPts val="0"/>
              </a:spcBef>
            </a:pPr>
            <a:r>
              <a:rPr lang="en-US" sz="1400" b="1" dirty="0"/>
              <a:t>    )</a:t>
            </a:r>
          </a:p>
          <a:p>
            <a:pPr>
              <a:spcBef>
                <a:spcPts val="0"/>
              </a:spcBef>
            </a:pPr>
            <a:r>
              <a:rPr lang="en-US" sz="1400" b="1" dirty="0"/>
              <a:t>{</a:t>
            </a:r>
          </a:p>
          <a:p>
            <a:pPr>
              <a:spcBef>
                <a:spcPts val="0"/>
              </a:spcBef>
            </a:pPr>
            <a:r>
              <a:rPr lang="en-US" sz="1400" b="1" dirty="0"/>
              <a:t>    ContinuousRequestTarget_BufferDisposition </a:t>
            </a:r>
            <a:r>
              <a:rPr lang="en-US" sz="1400" b="1" dirty="0" err="1"/>
              <a:t>returnValue</a:t>
            </a:r>
            <a:r>
              <a:rPr lang="en-US" sz="1400" b="1" dirty="0"/>
              <a:t>;</a:t>
            </a:r>
          </a:p>
          <a:p>
            <a:pPr>
              <a:spcBef>
                <a:spcPts val="0"/>
              </a:spcBef>
            </a:pPr>
            <a:endParaRPr lang="en-US" sz="1400" b="1" dirty="0"/>
          </a:p>
          <a:p>
            <a:pPr>
              <a:spcBef>
                <a:spcPts val="0"/>
              </a:spcBef>
            </a:pPr>
            <a:r>
              <a:rPr lang="en-US" sz="1400" b="1" dirty="0"/>
              <a:t>    if (!NT_SUCCESS(CompletionStatus)) {</a:t>
            </a:r>
          </a:p>
          <a:p>
            <a:pPr>
              <a:spcBef>
                <a:spcPts val="0"/>
              </a:spcBef>
            </a:pPr>
            <a:r>
              <a:rPr lang="en-US" sz="1400" b="1" dirty="0"/>
              <a:t>        </a:t>
            </a:r>
            <a:r>
              <a:rPr lang="en-US" sz="1400" b="1" dirty="0" err="1"/>
              <a:t>returnValue</a:t>
            </a:r>
            <a:r>
              <a:rPr lang="en-US" sz="1400" b="1" dirty="0"/>
              <a:t> = ContinuousRequestTarget_BufferDisposition_ContinuousRequestTargetAndStopStreaming;</a:t>
            </a:r>
          </a:p>
          <a:p>
            <a:pPr>
              <a:spcBef>
                <a:spcPts val="0"/>
              </a:spcBef>
            </a:pPr>
            <a:r>
              <a:rPr lang="en-US" sz="1400" b="1" dirty="0"/>
              <a:t>        </a:t>
            </a:r>
            <a:r>
              <a:rPr lang="en-US" sz="1400" b="1" dirty="0" err="1"/>
              <a:t>goto</a:t>
            </a:r>
            <a:r>
              <a:rPr lang="en-US" sz="1400" b="1" dirty="0"/>
              <a:t> Exit;</a:t>
            </a:r>
          </a:p>
          <a:p>
            <a:pPr>
              <a:spcBef>
                <a:spcPts val="0"/>
              </a:spcBef>
            </a:pPr>
            <a:r>
              <a:rPr lang="en-US" sz="1400" b="1" dirty="0"/>
              <a:t>    }</a:t>
            </a:r>
          </a:p>
          <a:p>
            <a:pPr>
              <a:spcBef>
                <a:spcPts val="0"/>
              </a:spcBef>
            </a:pPr>
            <a:endParaRPr lang="en-US" sz="1400" b="1" dirty="0"/>
          </a:p>
          <a:p>
            <a:pPr>
              <a:spcBef>
                <a:spcPts val="0"/>
              </a:spcBef>
            </a:pPr>
            <a:r>
              <a:rPr lang="en-US" sz="1400" b="1" dirty="0"/>
              <a:t>    </a:t>
            </a:r>
            <a:r>
              <a:rPr lang="en-US" sz="1400" b="1" dirty="0" err="1">
                <a:highlight>
                  <a:srgbClr val="FFFF00"/>
                </a:highlight>
              </a:rPr>
              <a:t>SwitchBarReadSwitchesAndUpdateLightBar</a:t>
            </a:r>
            <a:r>
              <a:rPr lang="en-US" sz="1400" b="1" dirty="0"/>
              <a:t>(</a:t>
            </a:r>
            <a:r>
              <a:rPr lang="en-US" sz="1400" b="1" dirty="0" err="1"/>
              <a:t>DmfModuleDefaultTarget</a:t>
            </a:r>
            <a:r>
              <a:rPr lang="en-US" sz="1400" b="1" dirty="0"/>
              <a:t>);</a:t>
            </a:r>
          </a:p>
          <a:p>
            <a:pPr>
              <a:spcBef>
                <a:spcPts val="0"/>
              </a:spcBef>
            </a:pPr>
            <a:endParaRPr lang="en-US" sz="1400" b="1" dirty="0"/>
          </a:p>
          <a:p>
            <a:pPr>
              <a:spcBef>
                <a:spcPts val="0"/>
              </a:spcBef>
            </a:pPr>
            <a:r>
              <a:rPr lang="en-US" sz="1400" b="1" dirty="0"/>
              <a:t>    </a:t>
            </a:r>
            <a:r>
              <a:rPr lang="en-US" sz="1400" b="1" dirty="0" err="1"/>
              <a:t>returnValue</a:t>
            </a:r>
            <a:r>
              <a:rPr lang="en-US" sz="1400" b="1" dirty="0"/>
              <a:t> = ContinuousRequestTarget_BufferDisposition_ContinuousRequestTargetAndContinueStreaming;</a:t>
            </a:r>
          </a:p>
          <a:p>
            <a:pPr>
              <a:spcBef>
                <a:spcPts val="0"/>
              </a:spcBef>
            </a:pPr>
            <a:r>
              <a:rPr lang="en-US" sz="1400" b="1" dirty="0"/>
              <a:t>Exit:</a:t>
            </a:r>
          </a:p>
          <a:p>
            <a:pPr>
              <a:spcBef>
                <a:spcPts val="0"/>
              </a:spcBef>
            </a:pPr>
            <a:r>
              <a:rPr lang="en-US" sz="1400" b="1" dirty="0"/>
              <a:t>    return </a:t>
            </a:r>
            <a:r>
              <a:rPr lang="en-US" sz="1400" b="1" dirty="0" err="1"/>
              <a:t>returnValue</a:t>
            </a:r>
            <a:r>
              <a:rPr lang="en-US" sz="1400" b="1" dirty="0"/>
              <a:t>;</a:t>
            </a:r>
          </a:p>
          <a:p>
            <a:pPr>
              <a:spcBef>
                <a:spcPts val="0"/>
              </a:spcBef>
            </a:pPr>
            <a:r>
              <a:rPr lang="en-US" sz="1400" b="1" dirty="0"/>
              <a:t>}</a:t>
            </a:r>
          </a:p>
        </p:txBody>
      </p:sp>
    </p:spTree>
    <p:extLst>
      <p:ext uri="{BB962C8B-B14F-4D97-AF65-F5344CB8AC3E}">
        <p14:creationId xmlns:p14="http://schemas.microsoft.com/office/powerpoint/2010/main" val="25161863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Last function in driver. Does the work!</a:t>
            </a:r>
          </a:p>
        </p:txBody>
      </p:sp>
      <p:sp>
        <p:nvSpPr>
          <p:cNvPr id="5" name="Text Placeholder 4"/>
          <p:cNvSpPr>
            <a:spLocks noGrp="1"/>
          </p:cNvSpPr>
          <p:nvPr>
            <p:ph type="body" sz="quarter" idx="10"/>
          </p:nvPr>
        </p:nvSpPr>
        <p:spPr>
          <a:xfrm>
            <a:off x="269239" y="1197323"/>
            <a:ext cx="11515393" cy="5032147"/>
          </a:xfrm>
          <a:solidFill>
            <a:schemeClr val="bg1"/>
          </a:solidFill>
        </p:spPr>
        <p:txBody>
          <a:bodyPr/>
          <a:lstStyle/>
          <a:p>
            <a:pPr>
              <a:spcBef>
                <a:spcPts val="0"/>
              </a:spcBef>
            </a:pPr>
            <a:r>
              <a:rPr lang="en-US" sz="1400" b="1" dirty="0"/>
              <a:t>NTSTATUS </a:t>
            </a:r>
            <a:r>
              <a:rPr lang="en-US" sz="1400" b="1" dirty="0" err="1">
                <a:solidFill>
                  <a:schemeClr val="tx1"/>
                </a:solidFill>
                <a:highlight>
                  <a:srgbClr val="FFFF00"/>
                </a:highlight>
              </a:rPr>
              <a:t>SwitchBarReadSwitchesAndUpdateLightBar</a:t>
            </a:r>
            <a:r>
              <a:rPr lang="en-US" sz="1400" b="1" dirty="0"/>
              <a:t>(_In_ DMFMODULE </a:t>
            </a:r>
            <a:r>
              <a:rPr lang="en-US" sz="1400" b="1" dirty="0" err="1"/>
              <a:t>DmfModuleDefaultTarget</a:t>
            </a:r>
            <a:r>
              <a:rPr lang="en-US" sz="1400" b="1" dirty="0"/>
              <a:t>) {</a:t>
            </a:r>
          </a:p>
          <a:p>
            <a:pPr>
              <a:spcBef>
                <a:spcPts val="0"/>
              </a:spcBef>
            </a:pPr>
            <a:r>
              <a:rPr lang="en-US" sz="1400" b="1" dirty="0"/>
              <a:t>    NTSTATUS </a:t>
            </a:r>
            <a:r>
              <a:rPr lang="en-US" sz="1400" b="1" dirty="0" err="1"/>
              <a:t>ntStatus</a:t>
            </a:r>
            <a:r>
              <a:rPr lang="en-US" sz="1400" b="1" dirty="0"/>
              <a:t>;</a:t>
            </a:r>
          </a:p>
          <a:p>
            <a:pPr>
              <a:spcBef>
                <a:spcPts val="0"/>
              </a:spcBef>
            </a:pPr>
            <a:r>
              <a:rPr lang="en-US" sz="1400" b="1" dirty="0"/>
              <a:t>    SWITCH_STATE </a:t>
            </a:r>
            <a:r>
              <a:rPr lang="en-US" sz="1400" b="1" dirty="0" err="1"/>
              <a:t>switchData</a:t>
            </a:r>
            <a:r>
              <a:rPr lang="en-US" sz="1400" b="1" dirty="0"/>
              <a:t>;</a:t>
            </a:r>
          </a:p>
          <a:p>
            <a:pPr>
              <a:spcBef>
                <a:spcPts val="0"/>
              </a:spcBef>
            </a:pPr>
            <a:r>
              <a:rPr lang="en-US" sz="1400" b="1" dirty="0"/>
              <a:t>    ntStatus = </a:t>
            </a:r>
            <a:r>
              <a:rPr lang="en-US" sz="1400" b="1" dirty="0" err="1"/>
              <a:t>DMF_DefaultTarget_</a:t>
            </a:r>
            <a:r>
              <a:rPr lang="en-US" sz="1400" b="1" dirty="0" err="1">
                <a:highlight>
                  <a:srgbClr val="FFFF00"/>
                </a:highlight>
              </a:rPr>
              <a:t>SendSynchronously</a:t>
            </a:r>
            <a:r>
              <a:rPr lang="en-US" sz="1400" b="1" dirty="0"/>
              <a:t>(</a:t>
            </a:r>
            <a:r>
              <a:rPr lang="en-US" sz="1400" b="1" dirty="0" err="1"/>
              <a:t>DmfModuleDefaultTarget</a:t>
            </a:r>
            <a:r>
              <a:rPr lang="en-US" sz="1400" b="1" dirty="0"/>
              <a:t>,</a:t>
            </a:r>
          </a:p>
          <a:p>
            <a:pPr>
              <a:spcBef>
                <a:spcPts val="0"/>
              </a:spcBef>
            </a:pPr>
            <a:r>
              <a:rPr lang="en-US" sz="1400" b="1" dirty="0"/>
              <a:t>                                                   NULL,</a:t>
            </a:r>
          </a:p>
          <a:p>
            <a:pPr>
              <a:spcBef>
                <a:spcPts val="0"/>
              </a:spcBef>
            </a:pPr>
            <a:r>
              <a:rPr lang="en-US" sz="1400" b="1" dirty="0"/>
              <a:t>                                                   0,</a:t>
            </a:r>
          </a:p>
          <a:p>
            <a:pPr>
              <a:spcBef>
                <a:spcPts val="0"/>
              </a:spcBef>
            </a:pPr>
            <a:r>
              <a:rPr lang="en-US" sz="1400" b="1" dirty="0"/>
              <a:t>                                                   (VOID*)&amp;</a:t>
            </a:r>
            <a:r>
              <a:rPr lang="en-US" sz="1400" b="1" dirty="0" err="1"/>
              <a:t>switchData</a:t>
            </a:r>
            <a:r>
              <a:rPr lang="en-US" sz="1400" b="1" dirty="0"/>
              <a:t>,</a:t>
            </a:r>
          </a:p>
          <a:p>
            <a:pPr>
              <a:spcBef>
                <a:spcPts val="0"/>
              </a:spcBef>
            </a:pPr>
            <a:r>
              <a:rPr lang="en-US" sz="1400" b="1" dirty="0"/>
              <a:t>                                                   sizeof(SWITCH_STATE),</a:t>
            </a:r>
          </a:p>
          <a:p>
            <a:pPr>
              <a:spcBef>
                <a:spcPts val="0"/>
              </a:spcBef>
            </a:pPr>
            <a:r>
              <a:rPr lang="en-US" sz="1400" b="1" dirty="0"/>
              <a:t>                                                   ContinuousRequestTarget_RequestType_Ioctl,</a:t>
            </a:r>
          </a:p>
          <a:p>
            <a:pPr>
              <a:spcBef>
                <a:spcPts val="0"/>
              </a:spcBef>
            </a:pPr>
            <a:r>
              <a:rPr lang="en-US" sz="1400" b="1" dirty="0"/>
              <a:t>                                                   </a:t>
            </a:r>
            <a:r>
              <a:rPr lang="en-US" sz="1400" b="1" dirty="0">
                <a:highlight>
                  <a:srgbClr val="FFFF00"/>
                </a:highlight>
              </a:rPr>
              <a:t>IOCTL_OSRUSBFX2_READ_SWITCHES</a:t>
            </a:r>
            <a:r>
              <a:rPr lang="en-US" sz="1400" b="1" dirty="0"/>
              <a:t>,</a:t>
            </a:r>
          </a:p>
          <a:p>
            <a:pPr>
              <a:spcBef>
                <a:spcPts val="0"/>
              </a:spcBef>
            </a:pPr>
            <a:r>
              <a:rPr lang="en-US" sz="1400" b="1" dirty="0"/>
              <a:t>                                                   0,</a:t>
            </a:r>
          </a:p>
          <a:p>
            <a:pPr>
              <a:spcBef>
                <a:spcPts val="0"/>
              </a:spcBef>
            </a:pPr>
            <a:r>
              <a:rPr lang="en-US" sz="1400" b="1" dirty="0"/>
              <a:t>                                                   NULL);</a:t>
            </a:r>
          </a:p>
          <a:p>
            <a:pPr>
              <a:spcBef>
                <a:spcPts val="0"/>
              </a:spcBef>
            </a:pPr>
            <a:r>
              <a:rPr lang="en-US" sz="1400" b="1" dirty="0"/>
              <a:t>    if (! NT_SUCCESS(ntStatus)) </a:t>
            </a:r>
            <a:r>
              <a:rPr lang="en-US" sz="1400" b="1" dirty="0" err="1"/>
              <a:t>goto</a:t>
            </a:r>
            <a:r>
              <a:rPr lang="en-US" sz="1400" b="1" dirty="0"/>
              <a:t> Exit;</a:t>
            </a:r>
          </a:p>
          <a:p>
            <a:pPr>
              <a:spcBef>
                <a:spcPts val="0"/>
              </a:spcBef>
            </a:pPr>
            <a:r>
              <a:rPr lang="en-US" sz="1400" b="1" dirty="0"/>
              <a:t>    ntStatus = </a:t>
            </a:r>
            <a:r>
              <a:rPr lang="en-US" sz="1400" b="1" dirty="0" err="1"/>
              <a:t>DMF_DefaultTarget</a:t>
            </a:r>
            <a:r>
              <a:rPr lang="en-US" sz="1400" b="1" dirty="0"/>
              <a:t>_</a:t>
            </a:r>
            <a:r>
              <a:rPr lang="en-US" sz="1400" b="1" dirty="0">
                <a:highlight>
                  <a:srgbClr val="FFFF00"/>
                </a:highlight>
              </a:rPr>
              <a:t> </a:t>
            </a:r>
            <a:r>
              <a:rPr lang="en-US" sz="1400" b="1" dirty="0" err="1">
                <a:highlight>
                  <a:srgbClr val="FFFF00"/>
                </a:highlight>
              </a:rPr>
              <a:t>SendSynchronously</a:t>
            </a:r>
            <a:r>
              <a:rPr lang="en-US" sz="1400" b="1" dirty="0"/>
              <a:t>(</a:t>
            </a:r>
            <a:r>
              <a:rPr lang="en-US" sz="1400" b="1" dirty="0" err="1"/>
              <a:t>DmfModuleDefaultTarget</a:t>
            </a:r>
            <a:r>
              <a:rPr lang="en-US" sz="1400" b="1" dirty="0"/>
              <a:t>,</a:t>
            </a:r>
          </a:p>
          <a:p>
            <a:pPr>
              <a:spcBef>
                <a:spcPts val="0"/>
              </a:spcBef>
            </a:pPr>
            <a:r>
              <a:rPr lang="en-US" sz="1400" b="1" dirty="0"/>
              <a:t>                                                    &amp;</a:t>
            </a:r>
            <a:r>
              <a:rPr lang="en-US" sz="1400" b="1" dirty="0" err="1"/>
              <a:t>switchData.SwitchesAsUChar</a:t>
            </a:r>
            <a:r>
              <a:rPr lang="en-US" sz="1400" b="1" dirty="0"/>
              <a:t>,</a:t>
            </a:r>
          </a:p>
          <a:p>
            <a:pPr>
              <a:spcBef>
                <a:spcPts val="0"/>
              </a:spcBef>
            </a:pPr>
            <a:r>
              <a:rPr lang="en-US" sz="1400" b="1" dirty="0"/>
              <a:t>                                                    sizeof(UCHAR),</a:t>
            </a:r>
          </a:p>
          <a:p>
            <a:pPr>
              <a:spcBef>
                <a:spcPts val="0"/>
              </a:spcBef>
            </a:pPr>
            <a:r>
              <a:rPr lang="en-US" sz="1400" b="1" dirty="0"/>
              <a:t>                                                    NULL,</a:t>
            </a:r>
          </a:p>
          <a:p>
            <a:pPr>
              <a:spcBef>
                <a:spcPts val="0"/>
              </a:spcBef>
            </a:pPr>
            <a:r>
              <a:rPr lang="en-US" sz="1400" b="1" dirty="0"/>
              <a:t>                                                    0,</a:t>
            </a:r>
          </a:p>
          <a:p>
            <a:pPr>
              <a:spcBef>
                <a:spcPts val="0"/>
              </a:spcBef>
            </a:pPr>
            <a:r>
              <a:rPr lang="en-US" sz="1400" b="1" dirty="0"/>
              <a:t>                                                    ContinuousRequestTarget_RequestType_Ioctl,</a:t>
            </a:r>
          </a:p>
          <a:p>
            <a:pPr>
              <a:spcBef>
                <a:spcPts val="0"/>
              </a:spcBef>
            </a:pPr>
            <a:r>
              <a:rPr lang="en-US" sz="1400" b="1" dirty="0"/>
              <a:t>                                                    </a:t>
            </a:r>
            <a:r>
              <a:rPr lang="en-US" sz="1400" b="1" dirty="0">
                <a:highlight>
                  <a:srgbClr val="FFFF00"/>
                </a:highlight>
              </a:rPr>
              <a:t>IOCTL_OSRUSBFX2_SET_BAR_GRAPH_DISPLA</a:t>
            </a:r>
            <a:r>
              <a:rPr lang="en-US" sz="1400" b="1" dirty="0"/>
              <a:t>Y,</a:t>
            </a:r>
          </a:p>
          <a:p>
            <a:pPr>
              <a:spcBef>
                <a:spcPts val="0"/>
              </a:spcBef>
            </a:pPr>
            <a:r>
              <a:rPr lang="en-US" sz="1400" b="1" dirty="0"/>
              <a:t>                                                    0,</a:t>
            </a:r>
          </a:p>
          <a:p>
            <a:pPr>
              <a:spcBef>
                <a:spcPts val="0"/>
              </a:spcBef>
            </a:pPr>
            <a:r>
              <a:rPr lang="en-US" sz="1400" b="1" dirty="0"/>
              <a:t>                                                    NULL);</a:t>
            </a:r>
          </a:p>
          <a:p>
            <a:pPr>
              <a:spcBef>
                <a:spcPts val="0"/>
              </a:spcBef>
            </a:pPr>
            <a:r>
              <a:rPr lang="en-US" sz="1400" b="1" dirty="0"/>
              <a:t>Exit:</a:t>
            </a:r>
          </a:p>
          <a:p>
            <a:pPr>
              <a:spcBef>
                <a:spcPts val="0"/>
              </a:spcBef>
            </a:pPr>
            <a:r>
              <a:rPr lang="en-US" sz="1400" b="1" dirty="0"/>
              <a:t>    return ntStatus;}</a:t>
            </a:r>
          </a:p>
        </p:txBody>
      </p:sp>
    </p:spTree>
    <p:extLst>
      <p:ext uri="{BB962C8B-B14F-4D97-AF65-F5344CB8AC3E}">
        <p14:creationId xmlns:p14="http://schemas.microsoft.com/office/powerpoint/2010/main" val="36089402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AE2B5-F955-4C74-B44E-E119F7C2A2D1}"/>
              </a:ext>
            </a:extLst>
          </p:cNvPr>
          <p:cNvSpPr>
            <a:spLocks noGrp="1"/>
          </p:cNvSpPr>
          <p:nvPr>
            <p:ph type="title"/>
          </p:nvPr>
        </p:nvSpPr>
        <p:spPr/>
        <p:txBody>
          <a:bodyPr/>
          <a:lstStyle/>
          <a:p>
            <a:r>
              <a:rPr lang="en-US" dirty="0"/>
              <a:t>SwitchBar2 (Remote Target)</a:t>
            </a:r>
          </a:p>
        </p:txBody>
      </p:sp>
      <p:sp>
        <p:nvSpPr>
          <p:cNvPr id="3" name="Rectangle: Rounded Corners 2">
            <a:extLst>
              <a:ext uri="{FF2B5EF4-FFF2-40B4-BE49-F238E27FC236}">
                <a16:creationId xmlns:a16="http://schemas.microsoft.com/office/drawing/2014/main" id="{1C1F2997-4911-4E33-B747-5F7A32329ED5}"/>
              </a:ext>
            </a:extLst>
          </p:cNvPr>
          <p:cNvSpPr/>
          <p:nvPr/>
        </p:nvSpPr>
        <p:spPr>
          <a:xfrm>
            <a:off x="1127448" y="1241134"/>
            <a:ext cx="2008449" cy="83141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SwitchBar2 (Remote Target)</a:t>
            </a:r>
          </a:p>
        </p:txBody>
      </p:sp>
      <p:sp>
        <p:nvSpPr>
          <p:cNvPr id="23" name="Rectangle: Rounded Corners 22">
            <a:extLst>
              <a:ext uri="{FF2B5EF4-FFF2-40B4-BE49-F238E27FC236}">
                <a16:creationId xmlns:a16="http://schemas.microsoft.com/office/drawing/2014/main" id="{4D9591D3-64BD-45ED-AEA9-51719A1EDEA0}"/>
              </a:ext>
            </a:extLst>
          </p:cNvPr>
          <p:cNvSpPr/>
          <p:nvPr/>
        </p:nvSpPr>
        <p:spPr>
          <a:xfrm>
            <a:off x="4376279" y="2855141"/>
            <a:ext cx="1212849" cy="163377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OSR FX2 Function Driver</a:t>
            </a:r>
          </a:p>
        </p:txBody>
      </p:sp>
      <p:pic>
        <p:nvPicPr>
          <p:cNvPr id="25" name="Picture Placeholder 4">
            <a:extLst>
              <a:ext uri="{FF2B5EF4-FFF2-40B4-BE49-F238E27FC236}">
                <a16:creationId xmlns:a16="http://schemas.microsoft.com/office/drawing/2014/main" id="{2BDE1D42-C883-48CF-B2A8-09CE8E3B734F}"/>
              </a:ext>
            </a:extLst>
          </p:cNvPr>
          <p:cNvPicPr>
            <a:picLocks noChangeAspect="1"/>
          </p:cNvPicPr>
          <p:nvPr/>
        </p:nvPicPr>
        <p:blipFill>
          <a:blip r:embed="rId3" cstate="print">
            <a:extLst>
              <a:ext uri="{28A0092B-C50C-407E-A947-70E740481C1C}">
                <a14:useLocalDpi xmlns:a14="http://schemas.microsoft.com/office/drawing/2010/main" val="0"/>
              </a:ext>
            </a:extLst>
          </a:blip>
          <a:srcRect l="6939" r="6939"/>
          <a:stretch>
            <a:fillRect/>
          </a:stretch>
        </p:blipFill>
        <p:spPr>
          <a:xfrm>
            <a:off x="4448287" y="5406328"/>
            <a:ext cx="1140841" cy="1106337"/>
          </a:xfrm>
          <a:prstGeom prst="rect">
            <a:avLst/>
          </a:prstGeom>
        </p:spPr>
      </p:pic>
      <p:sp>
        <p:nvSpPr>
          <p:cNvPr id="16" name="Arrow: Up-Down 15">
            <a:extLst>
              <a:ext uri="{FF2B5EF4-FFF2-40B4-BE49-F238E27FC236}">
                <a16:creationId xmlns:a16="http://schemas.microsoft.com/office/drawing/2014/main" id="{7876DC81-D90D-431C-AC90-9F5F3845B15F}"/>
              </a:ext>
            </a:extLst>
          </p:cNvPr>
          <p:cNvSpPr/>
          <p:nvPr/>
        </p:nvSpPr>
        <p:spPr>
          <a:xfrm>
            <a:off x="4740387" y="4498434"/>
            <a:ext cx="484632" cy="862103"/>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5304249F-44B9-476F-BCA6-7A44BEAB89FD}"/>
              </a:ext>
            </a:extLst>
          </p:cNvPr>
          <p:cNvSpPr/>
          <p:nvPr/>
        </p:nvSpPr>
        <p:spPr>
          <a:xfrm>
            <a:off x="6372745" y="2204864"/>
            <a:ext cx="5040560" cy="973222"/>
          </a:xfrm>
          <a:prstGeom prst="roundRect">
            <a:avLst/>
          </a:prstGeom>
          <a:solidFill>
            <a:schemeClr val="accent6">
              <a:lumMod val="50000"/>
            </a:schemeClr>
          </a:solidFill>
          <a:ln>
            <a:solidFill>
              <a:schemeClr val="accent4">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t>IOCTL_OSRUSBFX2_GET_INTERRUPT_MESSAGE</a:t>
            </a:r>
          </a:p>
          <a:p>
            <a:r>
              <a:rPr lang="en-US" dirty="0"/>
              <a:t>IOCTL_OSRUSBFX2_READ_SWITCHES</a:t>
            </a:r>
          </a:p>
          <a:p>
            <a:r>
              <a:rPr lang="en-US" dirty="0"/>
              <a:t>IOCTL_OSRUSBFX2_SET_BAR_GRAPH_DISPLAY</a:t>
            </a:r>
          </a:p>
        </p:txBody>
      </p:sp>
      <p:cxnSp>
        <p:nvCxnSpPr>
          <p:cNvPr id="7" name="Connector: Elbow 6">
            <a:extLst>
              <a:ext uri="{FF2B5EF4-FFF2-40B4-BE49-F238E27FC236}">
                <a16:creationId xmlns:a16="http://schemas.microsoft.com/office/drawing/2014/main" id="{5BA25B31-5FFE-46DD-9CE4-C2A3086B7F10}"/>
              </a:ext>
            </a:extLst>
          </p:cNvPr>
          <p:cNvCxnSpPr>
            <a:cxnSpLocks/>
            <a:stCxn id="3" idx="3"/>
            <a:endCxn id="11" idx="0"/>
          </p:cNvCxnSpPr>
          <p:nvPr/>
        </p:nvCxnSpPr>
        <p:spPr>
          <a:xfrm>
            <a:off x="3135897" y="1656839"/>
            <a:ext cx="5757128" cy="548025"/>
          </a:xfrm>
          <a:prstGeom prst="bentConnector2">
            <a:avLst/>
          </a:prstGeom>
          <a:ln w="63500">
            <a:solidFill>
              <a:schemeClr val="accent2">
                <a:lumMod val="40000"/>
                <a:lumOff val="60000"/>
              </a:schemeClr>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9" name="Connector: Elbow 8">
            <a:extLst>
              <a:ext uri="{FF2B5EF4-FFF2-40B4-BE49-F238E27FC236}">
                <a16:creationId xmlns:a16="http://schemas.microsoft.com/office/drawing/2014/main" id="{A5EEB532-7E3F-4115-8FBD-C00613961C55}"/>
              </a:ext>
            </a:extLst>
          </p:cNvPr>
          <p:cNvCxnSpPr>
            <a:stCxn id="11" idx="2"/>
            <a:endCxn id="23" idx="3"/>
          </p:cNvCxnSpPr>
          <p:nvPr/>
        </p:nvCxnSpPr>
        <p:spPr>
          <a:xfrm rot="5400000">
            <a:off x="6994107" y="1773108"/>
            <a:ext cx="493940" cy="3303897"/>
          </a:xfrm>
          <a:prstGeom prst="bentConnector2">
            <a:avLst/>
          </a:prstGeom>
          <a:ln w="63500">
            <a:solidFill>
              <a:schemeClr val="accent2">
                <a:lumMod val="40000"/>
                <a:lumOff val="60000"/>
              </a:schemeClr>
            </a:solidFill>
            <a:prstDash val="dash"/>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323552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Tell DMF the List of Modules to Use</a:t>
            </a:r>
          </a:p>
        </p:txBody>
      </p:sp>
      <p:sp>
        <p:nvSpPr>
          <p:cNvPr id="5" name="Text Placeholder 4"/>
          <p:cNvSpPr>
            <a:spLocks noGrp="1"/>
          </p:cNvSpPr>
          <p:nvPr>
            <p:ph type="body" sz="quarter" idx="10"/>
          </p:nvPr>
        </p:nvSpPr>
        <p:spPr>
          <a:xfrm>
            <a:off x="269239" y="1197323"/>
            <a:ext cx="11515393" cy="5447645"/>
          </a:xfrm>
          <a:solidFill>
            <a:schemeClr val="bg1"/>
          </a:solidFill>
        </p:spPr>
        <p:txBody>
          <a:bodyPr/>
          <a:lstStyle/>
          <a:p>
            <a:pPr>
              <a:spcBef>
                <a:spcPts val="0"/>
              </a:spcBef>
            </a:pPr>
            <a:r>
              <a:rPr lang="en-US" sz="1200" b="1" dirty="0"/>
              <a:t>VOID DmfDeviceModulesAdd(_In_ WDFDEVICE Device, _In_ PDMFMODULE_INIT DmfModuleInit) {</a:t>
            </a:r>
          </a:p>
          <a:p>
            <a:pPr>
              <a:spcBef>
                <a:spcPts val="0"/>
              </a:spcBef>
            </a:pPr>
            <a:r>
              <a:rPr lang="en-US" sz="1200" b="1" dirty="0"/>
              <a:t>    DMF_MODULE_ATTRIBUTES moduleAttributes;</a:t>
            </a:r>
          </a:p>
          <a:p>
            <a:pPr>
              <a:spcBef>
                <a:spcPts val="0"/>
              </a:spcBef>
            </a:pPr>
            <a:r>
              <a:rPr lang="en-US" sz="1200" b="1" dirty="0"/>
              <a:t>    DMF_CONFIG_</a:t>
            </a:r>
            <a:r>
              <a:rPr lang="en-US" sz="1200" b="1" dirty="0">
                <a:highlight>
                  <a:srgbClr val="FFFF00"/>
                </a:highlight>
              </a:rPr>
              <a:t>DeviceInterfaceTarget</a:t>
            </a:r>
            <a:r>
              <a:rPr lang="en-US" sz="1200" b="1" dirty="0"/>
              <a:t> </a:t>
            </a:r>
            <a:r>
              <a:rPr lang="en-US" sz="1200" b="1" dirty="0" err="1"/>
              <a:t>moduleConfigDeviceInterfaceTarget</a:t>
            </a:r>
            <a:r>
              <a:rPr lang="en-US" sz="1200" b="1" dirty="0"/>
              <a:t>;</a:t>
            </a:r>
          </a:p>
          <a:p>
            <a:pPr>
              <a:spcBef>
                <a:spcPts val="0"/>
              </a:spcBef>
            </a:pPr>
            <a:r>
              <a:rPr lang="en-US" sz="1200" b="1" dirty="0"/>
              <a:t>    DMF_MODULE_EVENT_CALLBACKS </a:t>
            </a:r>
            <a:r>
              <a:rPr lang="en-US" sz="1200" b="1" dirty="0" err="1"/>
              <a:t>moduleEventCallbacks</a:t>
            </a:r>
            <a:r>
              <a:rPr lang="en-US" sz="1200" b="1" dirty="0"/>
              <a:t>;</a:t>
            </a:r>
          </a:p>
          <a:p>
            <a:pPr>
              <a:spcBef>
                <a:spcPts val="0"/>
              </a:spcBef>
            </a:pPr>
            <a:endParaRPr lang="en-US" sz="1200" b="1" dirty="0"/>
          </a:p>
          <a:p>
            <a:pPr>
              <a:spcBef>
                <a:spcPts val="0"/>
              </a:spcBef>
            </a:pPr>
            <a:r>
              <a:rPr lang="en-US" sz="1200" b="1" dirty="0"/>
              <a:t>    </a:t>
            </a:r>
            <a:r>
              <a:rPr lang="en-US" sz="1200" b="1" dirty="0" err="1"/>
              <a:t>DMF_CONFIG_</a:t>
            </a:r>
            <a:r>
              <a:rPr lang="en-US" sz="1200" b="1" dirty="0" err="1">
                <a:highlight>
                  <a:srgbClr val="FFFF00"/>
                </a:highlight>
              </a:rPr>
              <a:t>DeviceInterfaceTarget</a:t>
            </a:r>
            <a:r>
              <a:rPr lang="en-US" sz="1200" b="1" dirty="0" err="1"/>
              <a:t>_AND_ATTRIBUTES_INIT</a:t>
            </a:r>
            <a:r>
              <a:rPr lang="en-US" sz="1200" b="1" dirty="0"/>
              <a:t>(&amp;</a:t>
            </a:r>
            <a:r>
              <a:rPr lang="en-US" sz="1200" b="1" dirty="0" err="1"/>
              <a:t>moduleConfigDeviceInterfaceTarget</a:t>
            </a:r>
            <a:r>
              <a:rPr lang="en-US" sz="1200" b="1" dirty="0"/>
              <a:t>,</a:t>
            </a:r>
          </a:p>
          <a:p>
            <a:pPr>
              <a:spcBef>
                <a:spcPts val="0"/>
              </a:spcBef>
            </a:pPr>
            <a:r>
              <a:rPr lang="en-US" sz="1200" b="1" dirty="0"/>
              <a:t>                                                         &amp;moduleAttributes);</a:t>
            </a:r>
          </a:p>
          <a:p>
            <a:pPr>
              <a:spcBef>
                <a:spcPts val="0"/>
              </a:spcBef>
            </a:pPr>
            <a:r>
              <a:rPr lang="en-US" sz="1200" b="1" dirty="0"/>
              <a:t>    </a:t>
            </a:r>
            <a:r>
              <a:rPr lang="en-US" sz="1200" b="1" dirty="0" err="1"/>
              <a:t>moduleConfigDeviceInterfaceTarget.DeviceInterfaceTargetGuid</a:t>
            </a:r>
            <a:r>
              <a:rPr lang="en-US" sz="1200" b="1" dirty="0"/>
              <a:t> = </a:t>
            </a:r>
            <a:r>
              <a:rPr lang="en-US" sz="1200" b="1" dirty="0">
                <a:highlight>
                  <a:srgbClr val="FFFF00"/>
                </a:highlight>
              </a:rPr>
              <a:t>GUID_DEVINTERFACE_OSRUSBFX2</a:t>
            </a:r>
            <a:r>
              <a:rPr lang="en-US" sz="1200" b="1" dirty="0"/>
              <a:t>;</a:t>
            </a:r>
          </a:p>
          <a:p>
            <a:pPr>
              <a:spcBef>
                <a:spcPts val="0"/>
              </a:spcBef>
            </a:pPr>
            <a:r>
              <a:rPr lang="en-US" sz="1200" b="1" dirty="0"/>
              <a:t>    moduleConfigDeviceInterfaceTarget.ContinuousRequestTargetModuleConfig.BufferCountOutput = 1;</a:t>
            </a:r>
          </a:p>
          <a:p>
            <a:pPr>
              <a:spcBef>
                <a:spcPts val="0"/>
              </a:spcBef>
            </a:pPr>
            <a:r>
              <a:rPr lang="en-US" sz="1200" b="1" dirty="0"/>
              <a:t>    moduleConfigDeviceInterfaceTarget.ContinuousRequestTargetModuleConfig.BufferOutputSize = sizeof(SWITCH_STATE);</a:t>
            </a:r>
          </a:p>
          <a:p>
            <a:pPr>
              <a:spcBef>
                <a:spcPts val="0"/>
              </a:spcBef>
            </a:pPr>
            <a:r>
              <a:rPr lang="en-US" sz="1200" b="1" dirty="0"/>
              <a:t>    moduleConfigDeviceInterfaceTarget.ContinuousRequestTargetModuleConfig.ContinuousRequestCount = 1;</a:t>
            </a:r>
          </a:p>
          <a:p>
            <a:pPr>
              <a:spcBef>
                <a:spcPts val="0"/>
              </a:spcBef>
            </a:pPr>
            <a:r>
              <a:rPr lang="en-US" sz="1200" b="1" dirty="0"/>
              <a:t>    moduleConfigDeviceInterfaceTarget.ContinuousRequestTargetModuleConfig.PoolTypeOutput = NonPagedPoolNx;</a:t>
            </a:r>
          </a:p>
          <a:p>
            <a:pPr>
              <a:spcBef>
                <a:spcPts val="0"/>
              </a:spcBef>
            </a:pPr>
            <a:r>
              <a:rPr lang="en-US" sz="1200" b="1" dirty="0"/>
              <a:t>    moduleConfigDeviceInterfaceTarget.ContinuousRequestTargetModuleConfig.PurgeAndStartTargetInD0Callbacks = FALSE;</a:t>
            </a:r>
          </a:p>
          <a:p>
            <a:pPr>
              <a:spcBef>
                <a:spcPts val="0"/>
              </a:spcBef>
            </a:pPr>
            <a:r>
              <a:rPr lang="en-US" sz="1200" b="1" dirty="0"/>
              <a:t>    moduleConfigDeviceInterfaceTarget.ContinuousRequestTargetModuleConfig.ContinuousRequestTargetIoctl = IOCTL_OSRUSBFX2_GET_INTERRUPT_MESSAGE;</a:t>
            </a:r>
          </a:p>
          <a:p>
            <a:pPr>
              <a:spcBef>
                <a:spcPts val="0"/>
              </a:spcBef>
            </a:pPr>
            <a:r>
              <a:rPr lang="en-US" sz="1200" b="1" dirty="0"/>
              <a:t>    moduleConfigDeviceInterfaceTarget.ContinuousRequestTargetModuleConfig.EvtContinuousRequestTargetBufferOutput = </a:t>
            </a:r>
            <a:r>
              <a:rPr lang="en-US" sz="1200" b="1" dirty="0" err="1"/>
              <a:t>SwitchBarSwitchChangedCallback</a:t>
            </a:r>
            <a:r>
              <a:rPr lang="en-US" sz="1200" b="1" dirty="0"/>
              <a:t>;</a:t>
            </a:r>
          </a:p>
          <a:p>
            <a:pPr>
              <a:spcBef>
                <a:spcPts val="0"/>
              </a:spcBef>
            </a:pPr>
            <a:r>
              <a:rPr lang="en-US" sz="1200" b="1" dirty="0"/>
              <a:t>    moduleConfigDeviceInterfaceTarget.ContinuousRequestTargetModuleConfig.RequestType = ContinuousRequestTarget_RequestType_Ioctl;</a:t>
            </a:r>
          </a:p>
          <a:p>
            <a:pPr>
              <a:spcBef>
                <a:spcPts val="0"/>
              </a:spcBef>
            </a:pPr>
            <a:r>
              <a:rPr lang="en-US" sz="1200" b="1" dirty="0"/>
              <a:t>    moduleConfigDeviceInterfaceTarget.ContinuousRequestTargetModuleConfig.ContinuousRequestTargetMode = </a:t>
            </a:r>
            <a:r>
              <a:rPr lang="en-US" sz="1200" b="1" dirty="0" err="1"/>
              <a:t>ContinuousRequestTarget_Mode_Automatic</a:t>
            </a:r>
            <a:r>
              <a:rPr lang="en-US" sz="1200" b="1" dirty="0"/>
              <a:t>;</a:t>
            </a:r>
          </a:p>
          <a:p>
            <a:pPr>
              <a:spcBef>
                <a:spcPts val="0"/>
              </a:spcBef>
            </a:pPr>
            <a:r>
              <a:rPr lang="en-US" sz="1200" b="1" dirty="0" err="1"/>
              <a:t>moduleAttributes.PassiveLevel</a:t>
            </a:r>
            <a:r>
              <a:rPr lang="en-US" sz="1200" b="1" dirty="0"/>
              <a:t> = TRUE;</a:t>
            </a:r>
          </a:p>
          <a:p>
            <a:pPr>
              <a:spcBef>
                <a:spcPts val="0"/>
              </a:spcBef>
            </a:pPr>
            <a:endParaRPr lang="en-US" sz="1200" b="1" dirty="0"/>
          </a:p>
          <a:p>
            <a:pPr>
              <a:spcBef>
                <a:spcPts val="0"/>
              </a:spcBef>
            </a:pPr>
            <a:r>
              <a:rPr lang="en-US" sz="1200" b="1" dirty="0"/>
              <a:t>    DMF_MODULE_ATTRIBUTES_EVENT_CALLBACKS_INIT(&amp;moduleAttributes, &amp;</a:t>
            </a:r>
            <a:r>
              <a:rPr lang="en-US" sz="1200" b="1" dirty="0" err="1"/>
              <a:t>moduleEventCallbacks</a:t>
            </a:r>
            <a:r>
              <a:rPr lang="en-US" sz="1200" b="1" dirty="0"/>
              <a:t>);</a:t>
            </a:r>
          </a:p>
          <a:p>
            <a:pPr>
              <a:spcBef>
                <a:spcPts val="0"/>
              </a:spcBef>
            </a:pPr>
            <a:r>
              <a:rPr lang="en-US" sz="1200" b="1" dirty="0"/>
              <a:t>    </a:t>
            </a:r>
            <a:r>
              <a:rPr lang="en-US" sz="1200" b="1" dirty="0" err="1"/>
              <a:t>moduleEventCallbacks.EvtModuleOnDeviceNotificationPostOpen</a:t>
            </a:r>
            <a:r>
              <a:rPr lang="en-US" sz="1200" b="1" dirty="0"/>
              <a:t> = </a:t>
            </a:r>
            <a:r>
              <a:rPr lang="en-US" sz="1200" b="1" dirty="0">
                <a:highlight>
                  <a:srgbClr val="FFFF00"/>
                </a:highlight>
              </a:rPr>
              <a:t>SwitchBar_OnDeviceArrivalNotification</a:t>
            </a:r>
            <a:r>
              <a:rPr lang="en-US" sz="1200" b="1" dirty="0"/>
              <a:t>;</a:t>
            </a:r>
          </a:p>
          <a:p>
            <a:pPr>
              <a:spcBef>
                <a:spcPts val="0"/>
              </a:spcBef>
            </a:pPr>
            <a:endParaRPr lang="en-US" sz="1200" b="1" dirty="0"/>
          </a:p>
          <a:p>
            <a:pPr>
              <a:spcBef>
                <a:spcPts val="0"/>
              </a:spcBef>
            </a:pPr>
            <a:r>
              <a:rPr lang="en-US" sz="1200" b="1" dirty="0"/>
              <a:t>    DMF_DmfModuleAdd(DmfModuleInit,</a:t>
            </a:r>
          </a:p>
          <a:p>
            <a:pPr>
              <a:spcBef>
                <a:spcPts val="0"/>
              </a:spcBef>
            </a:pPr>
            <a:r>
              <a:rPr lang="en-US" sz="1200" b="1" dirty="0"/>
              <a:t>                     &amp;moduleAttributes,</a:t>
            </a:r>
          </a:p>
          <a:p>
            <a:pPr>
              <a:spcBef>
                <a:spcPts val="0"/>
              </a:spcBef>
            </a:pPr>
            <a:r>
              <a:rPr lang="en-US" sz="1200" b="1" dirty="0"/>
              <a:t>                     WDF_NO_OBJECT_ATTRIBUTES,</a:t>
            </a:r>
          </a:p>
          <a:p>
            <a:pPr>
              <a:spcBef>
                <a:spcPts val="0"/>
              </a:spcBef>
            </a:pPr>
            <a:r>
              <a:rPr lang="en-US" sz="1200" b="1" dirty="0"/>
              <a:t>                     NULL);</a:t>
            </a:r>
          </a:p>
          <a:p>
            <a:pPr>
              <a:spcBef>
                <a:spcPts val="0"/>
              </a:spcBef>
            </a:pPr>
            <a:r>
              <a:rPr lang="en-US" sz="1200" b="1" dirty="0"/>
              <a:t>}</a:t>
            </a:r>
          </a:p>
          <a:p>
            <a:pPr>
              <a:spcBef>
                <a:spcPts val="0"/>
              </a:spcBef>
            </a:pPr>
            <a:endParaRPr lang="en-US" sz="800" b="1" dirty="0">
              <a:cs typeface="Courier New" panose="02070309020205020404" pitchFamily="49" charset="0"/>
            </a:endParaRPr>
          </a:p>
        </p:txBody>
      </p:sp>
    </p:spTree>
    <p:extLst>
      <p:ext uri="{BB962C8B-B14F-4D97-AF65-F5344CB8AC3E}">
        <p14:creationId xmlns:p14="http://schemas.microsoft.com/office/powerpoint/2010/main" val="3366274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AE2B5-F955-4C74-B44E-E119F7C2A2D1}"/>
              </a:ext>
            </a:extLst>
          </p:cNvPr>
          <p:cNvSpPr>
            <a:spLocks noGrp="1"/>
          </p:cNvSpPr>
          <p:nvPr>
            <p:ph type="title"/>
          </p:nvPr>
        </p:nvSpPr>
        <p:spPr>
          <a:xfrm>
            <a:off x="151218" y="127999"/>
            <a:ext cx="11889564" cy="917575"/>
          </a:xfrm>
        </p:spPr>
        <p:txBody>
          <a:bodyPr/>
          <a:lstStyle/>
          <a:p>
            <a:r>
              <a:rPr lang="en-US" dirty="0"/>
              <a:t>SwtichBar4 Module Tree</a:t>
            </a:r>
          </a:p>
        </p:txBody>
      </p:sp>
      <p:sp>
        <p:nvSpPr>
          <p:cNvPr id="5" name="Rectangle: Rounded Corners 4">
            <a:extLst>
              <a:ext uri="{FF2B5EF4-FFF2-40B4-BE49-F238E27FC236}">
                <a16:creationId xmlns:a16="http://schemas.microsoft.com/office/drawing/2014/main" id="{178AA3DF-D28D-4834-94F3-9EDEDE588218}"/>
              </a:ext>
            </a:extLst>
          </p:cNvPr>
          <p:cNvSpPr/>
          <p:nvPr/>
        </p:nvSpPr>
        <p:spPr>
          <a:xfrm>
            <a:off x="1066375" y="2862616"/>
            <a:ext cx="3456384"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DMF_ContinuousRequestTarget</a:t>
            </a:r>
            <a:endParaRPr lang="en-US" dirty="0"/>
          </a:p>
        </p:txBody>
      </p:sp>
      <p:sp>
        <p:nvSpPr>
          <p:cNvPr id="6" name="Rectangle: Rounded Corners 5">
            <a:extLst>
              <a:ext uri="{FF2B5EF4-FFF2-40B4-BE49-F238E27FC236}">
                <a16:creationId xmlns:a16="http://schemas.microsoft.com/office/drawing/2014/main" id="{58174B35-0041-4BF9-A5CD-2C7F5434B04B}"/>
              </a:ext>
            </a:extLst>
          </p:cNvPr>
          <p:cNvSpPr/>
          <p:nvPr/>
        </p:nvSpPr>
        <p:spPr>
          <a:xfrm>
            <a:off x="202279" y="4053117"/>
            <a:ext cx="223224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DMF_BufferQueue</a:t>
            </a:r>
            <a:endParaRPr lang="en-US" dirty="0"/>
          </a:p>
        </p:txBody>
      </p:sp>
      <p:sp>
        <p:nvSpPr>
          <p:cNvPr id="7" name="Rectangle: Rounded Corners 6">
            <a:extLst>
              <a:ext uri="{FF2B5EF4-FFF2-40B4-BE49-F238E27FC236}">
                <a16:creationId xmlns:a16="http://schemas.microsoft.com/office/drawing/2014/main" id="{FA9C7ECC-45F2-4301-8172-A5B280CB1441}"/>
              </a:ext>
            </a:extLst>
          </p:cNvPr>
          <p:cNvSpPr/>
          <p:nvPr/>
        </p:nvSpPr>
        <p:spPr>
          <a:xfrm>
            <a:off x="6887965" y="4069209"/>
            <a:ext cx="187220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DMF_BufferPool</a:t>
            </a:r>
            <a:endParaRPr lang="en-US" dirty="0"/>
          </a:p>
        </p:txBody>
      </p:sp>
      <p:sp>
        <p:nvSpPr>
          <p:cNvPr id="8" name="Rectangle: Rounded Corners 7">
            <a:extLst>
              <a:ext uri="{FF2B5EF4-FFF2-40B4-BE49-F238E27FC236}">
                <a16:creationId xmlns:a16="http://schemas.microsoft.com/office/drawing/2014/main" id="{365BAC21-DAFF-4E32-AE76-06A3A50B85DC}"/>
              </a:ext>
            </a:extLst>
          </p:cNvPr>
          <p:cNvSpPr/>
          <p:nvPr/>
        </p:nvSpPr>
        <p:spPr>
          <a:xfrm>
            <a:off x="8040216" y="2862616"/>
            <a:ext cx="2376264"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DMF_RequestTarget</a:t>
            </a:r>
            <a:endParaRPr lang="en-US" dirty="0"/>
          </a:p>
        </p:txBody>
      </p:sp>
      <p:sp>
        <p:nvSpPr>
          <p:cNvPr id="9" name="Rectangle: Rounded Corners 8">
            <a:extLst>
              <a:ext uri="{FF2B5EF4-FFF2-40B4-BE49-F238E27FC236}">
                <a16:creationId xmlns:a16="http://schemas.microsoft.com/office/drawing/2014/main" id="{1C92CB10-064B-4E9F-894F-CED93D6AE857}"/>
              </a:ext>
            </a:extLst>
          </p:cNvPr>
          <p:cNvSpPr/>
          <p:nvPr/>
        </p:nvSpPr>
        <p:spPr>
          <a:xfrm>
            <a:off x="4655841" y="1412776"/>
            <a:ext cx="316821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DMF_DeviceInterfaceTarget</a:t>
            </a:r>
          </a:p>
        </p:txBody>
      </p:sp>
      <p:sp>
        <p:nvSpPr>
          <p:cNvPr id="10" name="Rectangle: Rounded Corners 9">
            <a:extLst>
              <a:ext uri="{FF2B5EF4-FFF2-40B4-BE49-F238E27FC236}">
                <a16:creationId xmlns:a16="http://schemas.microsoft.com/office/drawing/2014/main" id="{3DFC32EA-D4B7-449B-9C46-343AB67BCFBC}"/>
              </a:ext>
            </a:extLst>
          </p:cNvPr>
          <p:cNvSpPr/>
          <p:nvPr/>
        </p:nvSpPr>
        <p:spPr>
          <a:xfrm>
            <a:off x="196991" y="5182364"/>
            <a:ext cx="223224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DMF_BufferPool</a:t>
            </a:r>
            <a:r>
              <a:rPr lang="en-US" dirty="0"/>
              <a:t> (2)</a:t>
            </a:r>
          </a:p>
        </p:txBody>
      </p:sp>
      <p:sp>
        <p:nvSpPr>
          <p:cNvPr id="11" name="Rectangle: Rounded Corners 10">
            <a:extLst>
              <a:ext uri="{FF2B5EF4-FFF2-40B4-BE49-F238E27FC236}">
                <a16:creationId xmlns:a16="http://schemas.microsoft.com/office/drawing/2014/main" id="{FCC0C2FE-BE2D-4B03-82AF-DC943EB229D1}"/>
              </a:ext>
            </a:extLst>
          </p:cNvPr>
          <p:cNvSpPr/>
          <p:nvPr/>
        </p:nvSpPr>
        <p:spPr>
          <a:xfrm>
            <a:off x="3035537" y="4069209"/>
            <a:ext cx="266429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DMF_QueuedWorkItem</a:t>
            </a:r>
            <a:endParaRPr lang="en-US" dirty="0"/>
          </a:p>
        </p:txBody>
      </p:sp>
      <p:sp>
        <p:nvSpPr>
          <p:cNvPr id="13" name="Rectangle: Rounded Corners 12">
            <a:extLst>
              <a:ext uri="{FF2B5EF4-FFF2-40B4-BE49-F238E27FC236}">
                <a16:creationId xmlns:a16="http://schemas.microsoft.com/office/drawing/2014/main" id="{48899E23-29A3-4E48-96D2-F9FD80A10472}"/>
              </a:ext>
            </a:extLst>
          </p:cNvPr>
          <p:cNvSpPr/>
          <p:nvPr/>
        </p:nvSpPr>
        <p:spPr>
          <a:xfrm>
            <a:off x="9325425" y="4069209"/>
            <a:ext cx="2664296"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DMF_QueuedWorkItem</a:t>
            </a:r>
            <a:endParaRPr lang="en-US" dirty="0"/>
          </a:p>
        </p:txBody>
      </p:sp>
      <p:cxnSp>
        <p:nvCxnSpPr>
          <p:cNvPr id="22" name="Straight Arrow Connector 21">
            <a:extLst>
              <a:ext uri="{FF2B5EF4-FFF2-40B4-BE49-F238E27FC236}">
                <a16:creationId xmlns:a16="http://schemas.microsoft.com/office/drawing/2014/main" id="{D850D0D8-0D3A-4932-8863-827DEA5DF285}"/>
              </a:ext>
            </a:extLst>
          </p:cNvPr>
          <p:cNvCxnSpPr>
            <a:stCxn id="5" idx="2"/>
            <a:endCxn id="6" idx="0"/>
          </p:cNvCxnSpPr>
          <p:nvPr/>
        </p:nvCxnSpPr>
        <p:spPr>
          <a:xfrm flipH="1">
            <a:off x="1318403" y="3438680"/>
            <a:ext cx="1476164" cy="6144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000AF608-4EDF-461B-8649-C67DF3ABD3B1}"/>
              </a:ext>
            </a:extLst>
          </p:cNvPr>
          <p:cNvCxnSpPr>
            <a:stCxn id="5" idx="2"/>
            <a:endCxn id="11" idx="0"/>
          </p:cNvCxnSpPr>
          <p:nvPr/>
        </p:nvCxnSpPr>
        <p:spPr>
          <a:xfrm>
            <a:off x="2794567" y="3438680"/>
            <a:ext cx="1573118" cy="630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4E4E6C50-EF01-4717-85AD-37D54697F13C}"/>
              </a:ext>
            </a:extLst>
          </p:cNvPr>
          <p:cNvCxnSpPr>
            <a:stCxn id="8" idx="2"/>
            <a:endCxn id="7" idx="0"/>
          </p:cNvCxnSpPr>
          <p:nvPr/>
        </p:nvCxnSpPr>
        <p:spPr>
          <a:xfrm flipH="1">
            <a:off x="7824069" y="3438680"/>
            <a:ext cx="1404279" cy="630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21C090DD-ADC6-42B3-9A44-0D4BDB55F4FA}"/>
              </a:ext>
            </a:extLst>
          </p:cNvPr>
          <p:cNvCxnSpPr>
            <a:stCxn id="8" idx="2"/>
            <a:endCxn id="13" idx="0"/>
          </p:cNvCxnSpPr>
          <p:nvPr/>
        </p:nvCxnSpPr>
        <p:spPr>
          <a:xfrm>
            <a:off x="9228348" y="3438680"/>
            <a:ext cx="1429225" cy="6305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5C513832-C712-4CC4-ABB7-E1F1B662B485}"/>
              </a:ext>
            </a:extLst>
          </p:cNvPr>
          <p:cNvCxnSpPr>
            <a:stCxn id="6" idx="2"/>
            <a:endCxn id="10" idx="0"/>
          </p:cNvCxnSpPr>
          <p:nvPr/>
        </p:nvCxnSpPr>
        <p:spPr>
          <a:xfrm flipH="1">
            <a:off x="1313115" y="4629181"/>
            <a:ext cx="5288" cy="5531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27DFFA01-B7BF-4F46-A62A-9340810354E9}"/>
              </a:ext>
            </a:extLst>
          </p:cNvPr>
          <p:cNvCxnSpPr/>
          <p:nvPr/>
        </p:nvCxnSpPr>
        <p:spPr>
          <a:xfrm>
            <a:off x="6219421" y="2023242"/>
            <a:ext cx="0" cy="432048"/>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Connector: Elbow 78">
            <a:extLst>
              <a:ext uri="{FF2B5EF4-FFF2-40B4-BE49-F238E27FC236}">
                <a16:creationId xmlns:a16="http://schemas.microsoft.com/office/drawing/2014/main" id="{5749FDE1-76EE-4E6B-BAF7-4811FDFB57B2}"/>
              </a:ext>
            </a:extLst>
          </p:cNvPr>
          <p:cNvCxnSpPr>
            <a:endCxn id="5" idx="0"/>
          </p:cNvCxnSpPr>
          <p:nvPr/>
        </p:nvCxnSpPr>
        <p:spPr>
          <a:xfrm rot="10800000" flipV="1">
            <a:off x="2794567" y="2455290"/>
            <a:ext cx="3424854" cy="40732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3" name="Connector: Elbow 82">
            <a:extLst>
              <a:ext uri="{FF2B5EF4-FFF2-40B4-BE49-F238E27FC236}">
                <a16:creationId xmlns:a16="http://schemas.microsoft.com/office/drawing/2014/main" id="{3D6087A4-333A-423E-93D5-839E33219241}"/>
              </a:ext>
            </a:extLst>
          </p:cNvPr>
          <p:cNvCxnSpPr>
            <a:endCxn id="8" idx="0"/>
          </p:cNvCxnSpPr>
          <p:nvPr/>
        </p:nvCxnSpPr>
        <p:spPr>
          <a:xfrm>
            <a:off x="6219421" y="2455290"/>
            <a:ext cx="3008927" cy="40732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77256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DMF informs Client Remote Target Appears</a:t>
            </a:r>
          </a:p>
        </p:txBody>
      </p:sp>
      <p:sp>
        <p:nvSpPr>
          <p:cNvPr id="5" name="Text Placeholder 4"/>
          <p:cNvSpPr>
            <a:spLocks noGrp="1"/>
          </p:cNvSpPr>
          <p:nvPr>
            <p:ph type="body" sz="quarter" idx="10"/>
          </p:nvPr>
        </p:nvSpPr>
        <p:spPr>
          <a:xfrm>
            <a:off x="269239" y="1197323"/>
            <a:ext cx="11515393" cy="2511457"/>
          </a:xfrm>
          <a:solidFill>
            <a:schemeClr val="bg1"/>
          </a:solidFill>
        </p:spPr>
        <p:txBody>
          <a:bodyPr/>
          <a:lstStyle/>
          <a:p>
            <a:pPr>
              <a:spcBef>
                <a:spcPts val="0"/>
              </a:spcBef>
            </a:pPr>
            <a:r>
              <a:rPr lang="en-US" sz="2400" b="1" dirty="0"/>
              <a:t>VOID</a:t>
            </a:r>
          </a:p>
          <a:p>
            <a:pPr>
              <a:spcBef>
                <a:spcPts val="0"/>
              </a:spcBef>
            </a:pPr>
            <a:r>
              <a:rPr lang="en-US" sz="2400" b="1" dirty="0">
                <a:highlight>
                  <a:srgbClr val="FFFF00"/>
                </a:highlight>
              </a:rPr>
              <a:t>SwitchBar_OnDeviceArrivalNotification</a:t>
            </a:r>
            <a:r>
              <a:rPr lang="en-US" sz="2400" b="1" dirty="0"/>
              <a:t>(</a:t>
            </a:r>
          </a:p>
          <a:p>
            <a:pPr>
              <a:spcBef>
                <a:spcPts val="0"/>
              </a:spcBef>
            </a:pPr>
            <a:r>
              <a:rPr lang="en-US" sz="2400" b="1" dirty="0"/>
              <a:t>    _In_ DMFMODULE </a:t>
            </a:r>
            <a:r>
              <a:rPr lang="en-US" sz="2400" b="1" dirty="0" err="1"/>
              <a:t>DmfModule</a:t>
            </a:r>
            <a:endParaRPr lang="en-US" sz="2400" b="1" dirty="0"/>
          </a:p>
          <a:p>
            <a:pPr>
              <a:spcBef>
                <a:spcPts val="0"/>
              </a:spcBef>
            </a:pPr>
            <a:r>
              <a:rPr lang="en-US" sz="2400" b="1" dirty="0"/>
              <a:t>    )</a:t>
            </a:r>
          </a:p>
          <a:p>
            <a:pPr>
              <a:spcBef>
                <a:spcPts val="0"/>
              </a:spcBef>
            </a:pPr>
            <a:r>
              <a:rPr lang="en-US" sz="2400" b="1" dirty="0"/>
              <a:t>{</a:t>
            </a:r>
          </a:p>
          <a:p>
            <a:pPr>
              <a:spcBef>
                <a:spcPts val="0"/>
              </a:spcBef>
            </a:pPr>
            <a:r>
              <a:rPr lang="en-US" sz="2400" b="1" dirty="0"/>
              <a:t>    </a:t>
            </a:r>
            <a:r>
              <a:rPr lang="en-US" sz="2400" b="1" dirty="0" err="1"/>
              <a:t>SwitchBarReadSwitchesAndUpdateLightBar</a:t>
            </a:r>
            <a:r>
              <a:rPr lang="en-US" sz="2400" b="1" dirty="0"/>
              <a:t>(DmfModule);</a:t>
            </a:r>
          </a:p>
          <a:p>
            <a:pPr>
              <a:spcBef>
                <a:spcPts val="0"/>
              </a:spcBef>
            </a:pPr>
            <a:r>
              <a:rPr lang="en-US" sz="2400" b="1" dirty="0"/>
              <a:t>}</a:t>
            </a:r>
          </a:p>
        </p:txBody>
      </p:sp>
    </p:spTree>
    <p:extLst>
      <p:ext uri="{BB962C8B-B14F-4D97-AF65-F5344CB8AC3E}">
        <p14:creationId xmlns:p14="http://schemas.microsoft.com/office/powerpoint/2010/main" val="3950116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版面配置區 4"/>
          <p:cNvSpPr>
            <a:spLocks noGrp="1"/>
          </p:cNvSpPr>
          <p:nvPr>
            <p:ph type="body" sz="quarter" idx="10"/>
          </p:nvPr>
        </p:nvSpPr>
        <p:spPr>
          <a:xfrm>
            <a:off x="152400" y="1124745"/>
            <a:ext cx="11887200" cy="5526128"/>
          </a:xfrm>
        </p:spPr>
        <p:txBody>
          <a:bodyPr/>
          <a:lstStyle/>
          <a:p>
            <a:r>
              <a:rPr lang="en-US" altLang="zh-TW" dirty="0">
                <a:solidFill>
                  <a:srgbClr val="0078D7"/>
                </a:solidFill>
                <a:latin typeface="+mj-lt"/>
              </a:rPr>
              <a:t>Sample 3</a:t>
            </a:r>
          </a:p>
          <a:p>
            <a:pPr lvl="1"/>
            <a:r>
              <a:rPr lang="en-US" altLang="zh-TW" dirty="0"/>
              <a:t>Instantiates the OSR FX2 Module to make a driver that does same as normal WDF driver sample.</a:t>
            </a:r>
          </a:p>
          <a:p>
            <a:pPr lvl="1"/>
            <a:r>
              <a:rPr lang="en-US" altLang="zh-TW" dirty="0"/>
              <a:t>In interrupt pipe callback, this driver simply completes the </a:t>
            </a:r>
            <a:r>
              <a:rPr lang="en-US" dirty="0"/>
              <a:t>IOCTL_OSRUSBFX2_GET_INTERRUPT_MESSAGE request.</a:t>
            </a:r>
            <a:endParaRPr lang="en-US" altLang="zh-TW" dirty="0"/>
          </a:p>
          <a:p>
            <a:pPr lvl="0"/>
            <a:r>
              <a:rPr lang="en-US" altLang="zh-TW" dirty="0">
                <a:solidFill>
                  <a:srgbClr val="0078D7"/>
                </a:solidFill>
                <a:latin typeface="+mj-lt"/>
              </a:rPr>
              <a:t>Sample 4</a:t>
            </a:r>
          </a:p>
          <a:p>
            <a:pPr lvl="1"/>
            <a:r>
              <a:rPr lang="en-US" altLang="zh-TW" dirty="0">
                <a:latin typeface="+mj-lt"/>
              </a:rPr>
              <a:t>Instantiates the OSR FX2 Module but disables enter/exit Idle and IOCTL handling.</a:t>
            </a:r>
          </a:p>
          <a:p>
            <a:pPr lvl="1"/>
            <a:r>
              <a:rPr lang="en-US" altLang="zh-TW" dirty="0">
                <a:latin typeface="+mj-lt"/>
              </a:rPr>
              <a:t>In interrupt pipe callback, this driver reads the state of the switches and creates PDOs that match the number of switches that are on. The PDOs are visible in Device Manager.</a:t>
            </a:r>
          </a:p>
          <a:p>
            <a:pPr lvl="1"/>
            <a:r>
              <a:rPr lang="en-US" altLang="zh-TW" dirty="0">
                <a:latin typeface="+mj-lt"/>
              </a:rPr>
              <a:t>This sample replicates “</a:t>
            </a:r>
            <a:r>
              <a:rPr lang="en-US" altLang="zh-TW" dirty="0" err="1">
                <a:latin typeface="+mj-lt"/>
              </a:rPr>
              <a:t>kmdf_enumswitches</a:t>
            </a:r>
            <a:r>
              <a:rPr lang="en-US" altLang="zh-TW" dirty="0">
                <a:latin typeface="+mj-lt"/>
              </a:rPr>
              <a:t>” sample.</a:t>
            </a:r>
          </a:p>
          <a:p>
            <a:pPr lvl="1"/>
            <a:endParaRPr lang="en-US" altLang="zh-TW" dirty="0">
              <a:latin typeface="+mj-lt"/>
            </a:endParaRPr>
          </a:p>
          <a:p>
            <a:pPr lvl="1"/>
            <a:endParaRPr lang="zh-TW" altLang="en-US" dirty="0"/>
          </a:p>
        </p:txBody>
      </p:sp>
      <p:sp>
        <p:nvSpPr>
          <p:cNvPr id="4" name="標題 3"/>
          <p:cNvSpPr>
            <a:spLocks noGrp="1"/>
          </p:cNvSpPr>
          <p:nvPr>
            <p:ph type="title"/>
          </p:nvPr>
        </p:nvSpPr>
        <p:spPr/>
        <p:txBody>
          <a:bodyPr>
            <a:normAutofit fontScale="90000"/>
          </a:bodyPr>
          <a:lstStyle/>
          <a:p>
            <a:r>
              <a:rPr lang="en-US" altLang="zh-TW" sz="4800" dirty="0"/>
              <a:t>OSR FX2 DMF Samples</a:t>
            </a:r>
            <a:br>
              <a:rPr lang="en-US" altLang="zh-TW" sz="4800" dirty="0"/>
            </a:br>
            <a:endParaRPr lang="zh-TW" altLang="en-US" sz="4800" dirty="0">
              <a:solidFill>
                <a:srgbClr val="0078D7"/>
              </a:solidFill>
            </a:endParaRPr>
          </a:p>
        </p:txBody>
      </p:sp>
      <p:sp>
        <p:nvSpPr>
          <p:cNvPr id="7" name="Rectangle: Rounded Corners 6">
            <a:extLst>
              <a:ext uri="{FF2B5EF4-FFF2-40B4-BE49-F238E27FC236}">
                <a16:creationId xmlns:a16="http://schemas.microsoft.com/office/drawing/2014/main" id="{F0E82427-352C-4806-86FA-6E7579E452E4}"/>
              </a:ext>
            </a:extLst>
          </p:cNvPr>
          <p:cNvSpPr/>
          <p:nvPr/>
        </p:nvSpPr>
        <p:spPr>
          <a:xfrm>
            <a:off x="1991544" y="6270715"/>
            <a:ext cx="10178082" cy="40732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t>Goal: Make it possible to </a:t>
            </a:r>
            <a:r>
              <a:rPr lang="en-US" altLang="zh-TW" b="1" u="sng" dirty="0"/>
              <a:t>directly reuse</a:t>
            </a:r>
            <a:r>
              <a:rPr lang="en-US" altLang="zh-TW" dirty="0"/>
              <a:t> (by linking) driver code without using “copy/paste/modify”.</a:t>
            </a:r>
            <a:endParaRPr lang="en-US" dirty="0"/>
          </a:p>
        </p:txBody>
      </p:sp>
    </p:spTree>
    <p:extLst>
      <p:ext uri="{BB962C8B-B14F-4D97-AF65-F5344CB8AC3E}">
        <p14:creationId xmlns:p14="http://schemas.microsoft.com/office/powerpoint/2010/main" val="19496671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Tell DMF the List of Modules to Use</a:t>
            </a:r>
          </a:p>
        </p:txBody>
      </p:sp>
      <p:sp>
        <p:nvSpPr>
          <p:cNvPr id="5" name="Text Placeholder 4"/>
          <p:cNvSpPr>
            <a:spLocks noGrp="1"/>
          </p:cNvSpPr>
          <p:nvPr>
            <p:ph type="body" sz="quarter" idx="10"/>
          </p:nvPr>
        </p:nvSpPr>
        <p:spPr>
          <a:xfrm>
            <a:off x="269239" y="1197323"/>
            <a:ext cx="11515393" cy="5032147"/>
          </a:xfrm>
          <a:solidFill>
            <a:schemeClr val="bg1"/>
          </a:solidFill>
        </p:spPr>
        <p:txBody>
          <a:bodyPr/>
          <a:lstStyle/>
          <a:p>
            <a:pPr>
              <a:spcBef>
                <a:spcPts val="0"/>
              </a:spcBef>
            </a:pPr>
            <a:r>
              <a:rPr lang="en-US" sz="1400" b="1" dirty="0"/>
              <a:t>VOID </a:t>
            </a:r>
            <a:r>
              <a:rPr lang="en-US" sz="1400" b="1" dirty="0" err="1"/>
              <a:t>OsrDmfModulesAdd</a:t>
            </a:r>
            <a:r>
              <a:rPr lang="en-US" sz="1400" b="1" dirty="0"/>
              <a:t>(_In_ WDFDEVICE Device, _In_ PDMFMODULE_INIT DmfModuleInit) {</a:t>
            </a:r>
          </a:p>
          <a:p>
            <a:pPr>
              <a:spcBef>
                <a:spcPts val="0"/>
              </a:spcBef>
            </a:pPr>
            <a:r>
              <a:rPr lang="en-US" sz="1400" b="1" dirty="0"/>
              <a:t>    DMF_MODULE_ATTRIBUTES moduleAttributes;</a:t>
            </a:r>
          </a:p>
          <a:p>
            <a:pPr>
              <a:spcBef>
                <a:spcPts val="0"/>
              </a:spcBef>
            </a:pPr>
            <a:r>
              <a:rPr lang="en-US" sz="1400" b="1" dirty="0"/>
              <a:t>    DMF_CONFIG_</a:t>
            </a:r>
            <a:r>
              <a:rPr lang="en-US" sz="1400" b="1" dirty="0">
                <a:highlight>
                  <a:srgbClr val="FFFF00"/>
                </a:highlight>
              </a:rPr>
              <a:t>OsrFx2</a:t>
            </a:r>
            <a:r>
              <a:rPr lang="en-US" sz="1400" b="1" dirty="0"/>
              <a:t> moduleConfigOsrFx2;</a:t>
            </a:r>
          </a:p>
          <a:p>
            <a:pPr>
              <a:spcBef>
                <a:spcPts val="0"/>
              </a:spcBef>
            </a:pPr>
            <a:r>
              <a:rPr lang="en-US" sz="1400" b="1" dirty="0"/>
              <a:t>    DMF_CONFIG_</a:t>
            </a:r>
            <a:r>
              <a:rPr lang="en-US" sz="1400" b="1" dirty="0">
                <a:highlight>
                  <a:srgbClr val="FFFF00"/>
                </a:highlight>
              </a:rPr>
              <a:t>Pdo</a:t>
            </a:r>
            <a:r>
              <a:rPr lang="en-US" sz="1400" b="1" dirty="0"/>
              <a:t> </a:t>
            </a:r>
            <a:r>
              <a:rPr lang="en-US" sz="1400" b="1" dirty="0" err="1"/>
              <a:t>moduleConfigPdo</a:t>
            </a:r>
            <a:r>
              <a:rPr lang="en-US" sz="1400" b="1" dirty="0"/>
              <a:t>;</a:t>
            </a:r>
          </a:p>
          <a:p>
            <a:pPr>
              <a:spcBef>
                <a:spcPts val="0"/>
              </a:spcBef>
            </a:pPr>
            <a:r>
              <a:rPr lang="en-US" sz="1400" b="1" dirty="0"/>
              <a:t>    DMF_CONFIG_</a:t>
            </a:r>
            <a:r>
              <a:rPr lang="en-US" sz="1400" b="1" dirty="0">
                <a:highlight>
                  <a:srgbClr val="FFFF00"/>
                </a:highlight>
              </a:rPr>
              <a:t>QueuedWorkItem</a:t>
            </a:r>
            <a:r>
              <a:rPr lang="en-US" sz="1400" b="1" dirty="0"/>
              <a:t> </a:t>
            </a:r>
            <a:r>
              <a:rPr lang="en-US" sz="1400" b="1" dirty="0" err="1"/>
              <a:t>moduleConfigQueuedWorkitem</a:t>
            </a:r>
            <a:r>
              <a:rPr lang="en-US" sz="1400" b="1" dirty="0"/>
              <a:t>;</a:t>
            </a:r>
          </a:p>
          <a:p>
            <a:pPr>
              <a:spcBef>
                <a:spcPts val="0"/>
              </a:spcBef>
            </a:pPr>
            <a:r>
              <a:rPr lang="en-US" sz="1400" b="1" dirty="0"/>
              <a:t>    DEVICE_CONTEXT* </a:t>
            </a:r>
            <a:r>
              <a:rPr lang="en-US" sz="1400" b="1" dirty="0" err="1"/>
              <a:t>pDevContext</a:t>
            </a:r>
            <a:r>
              <a:rPr lang="en-US" sz="1400" b="1" dirty="0"/>
              <a:t> = </a:t>
            </a:r>
            <a:r>
              <a:rPr lang="en-US" sz="1400" b="1" dirty="0" err="1"/>
              <a:t>GetDeviceContext</a:t>
            </a:r>
            <a:r>
              <a:rPr lang="en-US" sz="1400" b="1" dirty="0"/>
              <a:t>(Device);</a:t>
            </a:r>
          </a:p>
          <a:p>
            <a:pPr>
              <a:spcBef>
                <a:spcPts val="0"/>
              </a:spcBef>
            </a:pPr>
            <a:endParaRPr lang="en-US" sz="1400" b="1" dirty="0"/>
          </a:p>
          <a:p>
            <a:pPr>
              <a:spcBef>
                <a:spcPts val="0"/>
              </a:spcBef>
            </a:pPr>
            <a:r>
              <a:rPr lang="en-US" sz="1400" b="1" dirty="0"/>
              <a:t>    DMF_CONFIG_</a:t>
            </a:r>
            <a:r>
              <a:rPr lang="en-US" sz="1400" b="1" dirty="0">
                <a:highlight>
                  <a:srgbClr val="FFFF00"/>
                </a:highlight>
              </a:rPr>
              <a:t>OsrFx2</a:t>
            </a:r>
            <a:r>
              <a:rPr lang="en-US" sz="1400" b="1" dirty="0"/>
              <a:t>_AND_ATTRIBUTES_INIT(&amp;moduleConfigOsrFx2, &amp;moduleAttributes);</a:t>
            </a:r>
          </a:p>
          <a:p>
            <a:pPr>
              <a:spcBef>
                <a:spcPts val="0"/>
              </a:spcBef>
            </a:pPr>
            <a:r>
              <a:rPr lang="en-US" sz="1400" b="1" dirty="0"/>
              <a:t>    moduleConfigOsrFx2.InterruptPipeCallback = </a:t>
            </a:r>
            <a:r>
              <a:rPr lang="en-US" sz="1400" b="1" dirty="0">
                <a:highlight>
                  <a:srgbClr val="FFFF00"/>
                </a:highlight>
              </a:rPr>
              <a:t>OsrFx2InterruptPipeCallback</a:t>
            </a:r>
            <a:r>
              <a:rPr lang="en-US" sz="1400" b="1" dirty="0"/>
              <a:t>;</a:t>
            </a:r>
          </a:p>
          <a:p>
            <a:pPr>
              <a:spcBef>
                <a:spcPts val="0"/>
              </a:spcBef>
            </a:pPr>
            <a:r>
              <a:rPr lang="en-US" sz="1400" b="1" dirty="0"/>
              <a:t>    moduleConfigOsrFx2.EventWriteCallback = OsrFx2_EventWriteCallback;</a:t>
            </a:r>
          </a:p>
          <a:p>
            <a:pPr>
              <a:spcBef>
                <a:spcPts val="0"/>
              </a:spcBef>
            </a:pPr>
            <a:r>
              <a:rPr lang="en-US" sz="1400" b="1" dirty="0"/>
              <a:t>    moduleConfigOsrFx2.Settings = (OsrFx2_Settings_NoEnterIdle | </a:t>
            </a:r>
            <a:r>
              <a:rPr lang="en-US" sz="1400" b="1" dirty="0">
                <a:highlight>
                  <a:srgbClr val="FFFF00"/>
                </a:highlight>
              </a:rPr>
              <a:t>OsrFx2_Settings_NoDeviceInterface</a:t>
            </a:r>
            <a:r>
              <a:rPr lang="en-US" sz="1400" b="1" dirty="0"/>
              <a:t>);</a:t>
            </a:r>
          </a:p>
          <a:p>
            <a:pPr>
              <a:spcBef>
                <a:spcPts val="0"/>
              </a:spcBef>
            </a:pPr>
            <a:r>
              <a:rPr lang="en-US" sz="1400" b="1" dirty="0"/>
              <a:t>    DMF_DmfModuleAdd(DmfModuleInit, &amp;moduleAttributes, WDF_NO_OBJECT_ATTRIBUTES, </a:t>
            </a:r>
            <a:r>
              <a:rPr lang="en-US" sz="1400" b="1" dirty="0">
                <a:highlight>
                  <a:srgbClr val="FFFF00"/>
                </a:highlight>
              </a:rPr>
              <a:t>&amp;</a:t>
            </a:r>
            <a:r>
              <a:rPr lang="en-US" sz="1400" b="1" dirty="0" err="1">
                <a:highlight>
                  <a:srgbClr val="FFFF00"/>
                </a:highlight>
              </a:rPr>
              <a:t>pDevContext</a:t>
            </a:r>
            <a:r>
              <a:rPr lang="en-US" sz="1400" b="1" dirty="0">
                <a:highlight>
                  <a:srgbClr val="FFFF00"/>
                </a:highlight>
              </a:rPr>
              <a:t>-&gt;DmfModuleOsrFx2</a:t>
            </a:r>
            <a:r>
              <a:rPr lang="en-US" sz="1400" b="1" dirty="0"/>
              <a:t>);</a:t>
            </a:r>
          </a:p>
          <a:p>
            <a:pPr>
              <a:spcBef>
                <a:spcPts val="0"/>
              </a:spcBef>
            </a:pPr>
            <a:endParaRPr lang="en-US" sz="1400" b="1" dirty="0"/>
          </a:p>
          <a:p>
            <a:pPr>
              <a:spcBef>
                <a:spcPts val="0"/>
              </a:spcBef>
            </a:pPr>
            <a:r>
              <a:rPr lang="en-US" sz="1400" b="1" dirty="0"/>
              <a:t>    </a:t>
            </a:r>
            <a:r>
              <a:rPr lang="en-US" sz="1400" b="1" dirty="0" err="1"/>
              <a:t>DMF_CONFIG_</a:t>
            </a:r>
            <a:r>
              <a:rPr lang="en-US" sz="1400" b="1" dirty="0" err="1">
                <a:highlight>
                  <a:srgbClr val="FFFF00"/>
                </a:highlight>
              </a:rPr>
              <a:t>Pdo</a:t>
            </a:r>
            <a:r>
              <a:rPr lang="en-US" sz="1400" b="1" dirty="0" err="1"/>
              <a:t>_AND_ATTRIBUTES_INIT</a:t>
            </a:r>
            <a:r>
              <a:rPr lang="en-US" sz="1400" b="1" dirty="0"/>
              <a:t>(&amp;</a:t>
            </a:r>
            <a:r>
              <a:rPr lang="en-US" sz="1400" b="1" dirty="0" err="1"/>
              <a:t>moduleConfigPdo</a:t>
            </a:r>
            <a:r>
              <a:rPr lang="en-US" sz="1400" b="1" dirty="0"/>
              <a:t>, &amp;moduleAttributes);</a:t>
            </a:r>
          </a:p>
          <a:p>
            <a:pPr>
              <a:spcBef>
                <a:spcPts val="0"/>
              </a:spcBef>
            </a:pPr>
            <a:r>
              <a:rPr lang="en-US" sz="1400" b="1" dirty="0"/>
              <a:t>    </a:t>
            </a:r>
            <a:r>
              <a:rPr lang="en-US" sz="1400" b="1" dirty="0" err="1"/>
              <a:t>moduleConfigPdo.InstanceIdFormatString</a:t>
            </a:r>
            <a:r>
              <a:rPr lang="en-US" sz="1400" b="1" dirty="0"/>
              <a:t> = </a:t>
            </a:r>
            <a:r>
              <a:rPr lang="en-US" sz="1400" b="1" dirty="0" err="1"/>
              <a:t>L"SwitchBit</a:t>
            </a:r>
            <a:r>
              <a:rPr lang="en-US" sz="1400" b="1" dirty="0"/>
              <a:t>=%d";</a:t>
            </a:r>
          </a:p>
          <a:p>
            <a:pPr>
              <a:spcBef>
                <a:spcPts val="0"/>
              </a:spcBef>
            </a:pPr>
            <a:r>
              <a:rPr lang="en-US" sz="1400" b="1" dirty="0"/>
              <a:t>    DMF_DmfModuleAdd(DmfModuleInit, &amp;moduleAttributes, WDF_NO_OBJECT_ATTRIBUTES, </a:t>
            </a:r>
            <a:r>
              <a:rPr lang="en-US" sz="1400" b="1" dirty="0">
                <a:highlight>
                  <a:srgbClr val="FFFF00"/>
                </a:highlight>
              </a:rPr>
              <a:t>&amp;</a:t>
            </a:r>
            <a:r>
              <a:rPr lang="en-US" sz="1400" b="1" dirty="0" err="1">
                <a:highlight>
                  <a:srgbClr val="FFFF00"/>
                </a:highlight>
              </a:rPr>
              <a:t>pDevContext</a:t>
            </a:r>
            <a:r>
              <a:rPr lang="en-US" sz="1400" b="1" dirty="0">
                <a:highlight>
                  <a:srgbClr val="FFFF00"/>
                </a:highlight>
              </a:rPr>
              <a:t>-&gt;</a:t>
            </a:r>
            <a:r>
              <a:rPr lang="en-US" sz="1400" b="1" dirty="0" err="1">
                <a:highlight>
                  <a:srgbClr val="FFFF00"/>
                </a:highlight>
              </a:rPr>
              <a:t>DmfModulePdo</a:t>
            </a:r>
            <a:r>
              <a:rPr lang="en-US" sz="1400" b="1" dirty="0"/>
              <a:t>);</a:t>
            </a:r>
          </a:p>
          <a:p>
            <a:pPr>
              <a:spcBef>
                <a:spcPts val="0"/>
              </a:spcBef>
            </a:pPr>
            <a:endParaRPr lang="en-US" sz="1400" b="1" dirty="0"/>
          </a:p>
          <a:p>
            <a:pPr>
              <a:spcBef>
                <a:spcPts val="0"/>
              </a:spcBef>
            </a:pPr>
            <a:r>
              <a:rPr lang="en-US" sz="1400" b="1" dirty="0"/>
              <a:t>    </a:t>
            </a:r>
            <a:r>
              <a:rPr lang="en-US" sz="1400" b="1" dirty="0" err="1"/>
              <a:t>DMF_CONFIG_</a:t>
            </a:r>
            <a:r>
              <a:rPr lang="en-US" sz="1400" b="1" dirty="0" err="1">
                <a:highlight>
                  <a:srgbClr val="FFFF00"/>
                </a:highlight>
              </a:rPr>
              <a:t>QueuedWorkItem</a:t>
            </a:r>
            <a:r>
              <a:rPr lang="en-US" sz="1400" b="1" dirty="0" err="1"/>
              <a:t>_AND_ATTRIBUTES_INIT</a:t>
            </a:r>
            <a:r>
              <a:rPr lang="en-US" sz="1400" b="1" dirty="0"/>
              <a:t>(&amp;</a:t>
            </a:r>
            <a:r>
              <a:rPr lang="en-US" sz="1400" b="1" dirty="0" err="1"/>
              <a:t>moduleConfigQueuedWorkitem</a:t>
            </a:r>
            <a:r>
              <a:rPr lang="en-US" sz="1400" b="1" dirty="0"/>
              <a:t>, &amp;moduleAttributes);</a:t>
            </a:r>
          </a:p>
          <a:p>
            <a:pPr>
              <a:spcBef>
                <a:spcPts val="0"/>
              </a:spcBef>
            </a:pPr>
            <a:r>
              <a:rPr lang="en-US" sz="1400" b="1" dirty="0"/>
              <a:t>    moduleConfigQueuedWorkitem.BufferQueueConfig.SourceSettings.BufferCount = 4;</a:t>
            </a:r>
          </a:p>
          <a:p>
            <a:pPr>
              <a:spcBef>
                <a:spcPts val="0"/>
              </a:spcBef>
            </a:pPr>
            <a:r>
              <a:rPr lang="en-US" sz="1400" b="1" dirty="0"/>
              <a:t>    moduleConfigQueuedWorkitem.BufferQueueConfig.SourceSettings.BufferSize = sizeof(UCHAR);</a:t>
            </a:r>
          </a:p>
          <a:p>
            <a:pPr>
              <a:spcBef>
                <a:spcPts val="0"/>
              </a:spcBef>
            </a:pPr>
            <a:r>
              <a:rPr lang="en-US" sz="1400" b="1" dirty="0"/>
              <a:t>    moduleConfigQueuedWorkitem.BufferQueueConfig.SourceSettings.PoolType = NonPagedPoolNx;</a:t>
            </a:r>
          </a:p>
          <a:p>
            <a:pPr>
              <a:spcBef>
                <a:spcPts val="0"/>
              </a:spcBef>
            </a:pPr>
            <a:r>
              <a:rPr lang="en-US" sz="1400" b="1" dirty="0"/>
              <a:t>    </a:t>
            </a:r>
            <a:r>
              <a:rPr lang="en-US" sz="1400" b="1" dirty="0" err="1"/>
              <a:t>moduleConfigQueuedWorkitem.EvtQueuedWorkitemFunction</a:t>
            </a:r>
            <a:r>
              <a:rPr lang="en-US" sz="1400" b="1" dirty="0"/>
              <a:t> = </a:t>
            </a:r>
            <a:r>
              <a:rPr lang="en-US" sz="1400" b="1" dirty="0">
                <a:highlight>
                  <a:srgbClr val="FFFF00"/>
                </a:highlight>
              </a:rPr>
              <a:t>OsrFx2QueuedWorkitem</a:t>
            </a:r>
            <a:r>
              <a:rPr lang="en-US" sz="1400" b="1" dirty="0"/>
              <a:t>;</a:t>
            </a:r>
          </a:p>
          <a:p>
            <a:pPr>
              <a:spcBef>
                <a:spcPts val="0"/>
              </a:spcBef>
            </a:pPr>
            <a:r>
              <a:rPr lang="en-US" sz="1400" b="1" dirty="0"/>
              <a:t>    DMF_DmfModuleAdd(DmfModuleInit, &amp;moduleAttributes, WDF_NO_OBJECT_ATTRIBUTES, </a:t>
            </a:r>
            <a:r>
              <a:rPr lang="en-US" sz="1400" b="1" dirty="0">
                <a:highlight>
                  <a:srgbClr val="FFFF00"/>
                </a:highlight>
              </a:rPr>
              <a:t>&amp;</a:t>
            </a:r>
            <a:r>
              <a:rPr lang="en-US" sz="1400" b="1" dirty="0" err="1">
                <a:highlight>
                  <a:srgbClr val="FFFF00"/>
                </a:highlight>
              </a:rPr>
              <a:t>pDevContext</a:t>
            </a:r>
            <a:r>
              <a:rPr lang="en-US" sz="1400" b="1" dirty="0">
                <a:highlight>
                  <a:srgbClr val="FFFF00"/>
                </a:highlight>
              </a:rPr>
              <a:t>-&gt;</a:t>
            </a:r>
            <a:r>
              <a:rPr lang="en-US" sz="1400" b="1" dirty="0" err="1">
                <a:highlight>
                  <a:srgbClr val="FFFF00"/>
                </a:highlight>
              </a:rPr>
              <a:t>DmfModuleQueuedWorkitem</a:t>
            </a:r>
            <a:r>
              <a:rPr lang="en-US" sz="1400" b="1" dirty="0"/>
              <a:t>);</a:t>
            </a:r>
          </a:p>
          <a:p>
            <a:pPr>
              <a:spcBef>
                <a:spcPts val="0"/>
              </a:spcBef>
            </a:pPr>
            <a:r>
              <a:rPr lang="en-US" sz="1400" b="1" dirty="0"/>
              <a:t>}</a:t>
            </a:r>
            <a:endParaRPr lang="en-US" sz="1400" b="1" dirty="0">
              <a:cs typeface="Courier New" panose="02070309020205020404" pitchFamily="49" charset="0"/>
            </a:endParaRPr>
          </a:p>
        </p:txBody>
      </p:sp>
    </p:spTree>
    <p:extLst>
      <p:ext uri="{BB962C8B-B14F-4D97-AF65-F5344CB8AC3E}">
        <p14:creationId xmlns:p14="http://schemas.microsoft.com/office/powerpoint/2010/main" val="1215628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Part 1</a:t>
            </a:r>
            <a:endParaRPr lang="zh-TW" altLang="en-US" sz="4800" dirty="0"/>
          </a:p>
        </p:txBody>
      </p:sp>
      <p:sp>
        <p:nvSpPr>
          <p:cNvPr id="11" name="文字版面配置區 10"/>
          <p:cNvSpPr>
            <a:spLocks noGrp="1"/>
          </p:cNvSpPr>
          <p:nvPr>
            <p:ph type="body" sz="quarter" idx="10"/>
          </p:nvPr>
        </p:nvSpPr>
        <p:spPr>
          <a:xfrm>
            <a:off x="274638" y="1212850"/>
            <a:ext cx="11887200" cy="5349876"/>
          </a:xfrm>
        </p:spPr>
        <p:txBody>
          <a:bodyPr>
            <a:normAutofit/>
          </a:bodyPr>
          <a:lstStyle/>
          <a:p>
            <a:r>
              <a:rPr lang="en-US" altLang="zh-TW" sz="4000" dirty="0">
                <a:latin typeface="+mj-lt"/>
              </a:rPr>
              <a:t>Section Introduction</a:t>
            </a:r>
          </a:p>
          <a:p>
            <a:r>
              <a:rPr lang="en-US" altLang="zh-TW" sz="2000" dirty="0">
                <a:solidFill>
                  <a:schemeClr val="bg1"/>
                </a:solidFill>
              </a:rPr>
              <a:t>What is DMF and what are its goals?</a:t>
            </a:r>
          </a:p>
          <a:p>
            <a:r>
              <a:rPr lang="en-US" altLang="zh-TW" sz="4000" dirty="0">
                <a:latin typeface="+mj-lt"/>
              </a:rPr>
              <a:t>Section Agenda:</a:t>
            </a:r>
          </a:p>
          <a:p>
            <a:r>
              <a:rPr lang="en-US" altLang="zh-TW" sz="2000" dirty="0">
                <a:solidFill>
                  <a:schemeClr val="bg1"/>
                </a:solidFill>
              </a:rPr>
              <a:t>Traditional driver diagram and discussion</a:t>
            </a:r>
          </a:p>
          <a:p>
            <a:r>
              <a:rPr lang="en-US" altLang="zh-TW" sz="2000" dirty="0">
                <a:solidFill>
                  <a:schemeClr val="bg1"/>
                </a:solidFill>
              </a:rPr>
              <a:t>Introduce DMFMODULE and DMF Core</a:t>
            </a:r>
          </a:p>
          <a:p>
            <a:r>
              <a:rPr lang="en-US" altLang="zh-TW" sz="2000" dirty="0">
                <a:solidFill>
                  <a:schemeClr val="bg1"/>
                </a:solidFill>
              </a:rPr>
              <a:t>DMF driver diagram and discussion</a:t>
            </a:r>
          </a:p>
          <a:p>
            <a:r>
              <a:rPr lang="en-US" altLang="zh-TW" sz="2000" dirty="0">
                <a:solidFill>
                  <a:schemeClr val="bg1"/>
                </a:solidFill>
              </a:rPr>
              <a:t>Modules discussion</a:t>
            </a:r>
          </a:p>
          <a:p>
            <a:r>
              <a:rPr lang="en-US" altLang="zh-TW" sz="2000" dirty="0">
                <a:solidFill>
                  <a:schemeClr val="bg1"/>
                </a:solidFill>
              </a:rPr>
              <a:t>How to make a DMF driver?</a:t>
            </a:r>
          </a:p>
          <a:p>
            <a:r>
              <a:rPr lang="en-US" altLang="zh-TW" sz="2000" dirty="0">
                <a:solidFill>
                  <a:schemeClr val="bg1"/>
                </a:solidFill>
              </a:rPr>
              <a:t>Look at sample source code</a:t>
            </a:r>
          </a:p>
          <a:p>
            <a:r>
              <a:rPr lang="en-US" altLang="zh-TW" sz="2000" dirty="0">
                <a:solidFill>
                  <a:schemeClr val="bg1"/>
                </a:solidFill>
              </a:rPr>
              <a:t>DMF Resources and Overview of GitHub site</a:t>
            </a:r>
          </a:p>
          <a:p>
            <a:r>
              <a:rPr lang="en-US" altLang="zh-TW" sz="2000" dirty="0">
                <a:solidFill>
                  <a:schemeClr val="bg1"/>
                </a:solidFill>
              </a:rPr>
              <a:t>Clone Repository and Build DMF and Samples</a:t>
            </a:r>
          </a:p>
        </p:txBody>
      </p:sp>
    </p:spTree>
    <p:extLst>
      <p:ext uri="{BB962C8B-B14F-4D97-AF65-F5344CB8AC3E}">
        <p14:creationId xmlns:p14="http://schemas.microsoft.com/office/powerpoint/2010/main" val="158005724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Updates PDOs when Switch is Changed 1</a:t>
            </a:r>
          </a:p>
        </p:txBody>
      </p:sp>
      <p:sp>
        <p:nvSpPr>
          <p:cNvPr id="5" name="Text Placeholder 4"/>
          <p:cNvSpPr>
            <a:spLocks noGrp="1"/>
          </p:cNvSpPr>
          <p:nvPr>
            <p:ph type="body" sz="quarter" idx="10"/>
          </p:nvPr>
        </p:nvSpPr>
        <p:spPr>
          <a:xfrm>
            <a:off x="269239" y="1197323"/>
            <a:ext cx="11515393" cy="5059847"/>
          </a:xfrm>
          <a:solidFill>
            <a:schemeClr val="bg1"/>
          </a:solidFill>
        </p:spPr>
        <p:txBody>
          <a:bodyPr/>
          <a:lstStyle/>
          <a:p>
            <a:pPr>
              <a:spcBef>
                <a:spcPts val="0"/>
              </a:spcBef>
            </a:pPr>
            <a:r>
              <a:rPr lang="en-US" sz="1600" b="1" dirty="0"/>
              <a:t>VOID</a:t>
            </a:r>
          </a:p>
          <a:p>
            <a:pPr>
              <a:spcBef>
                <a:spcPts val="0"/>
              </a:spcBef>
            </a:pPr>
            <a:r>
              <a:rPr lang="en-US" sz="1600" b="1" dirty="0">
                <a:highlight>
                  <a:srgbClr val="FFFF00"/>
                </a:highlight>
              </a:rPr>
              <a:t>OsrFx2InterruptPipeCallback</a:t>
            </a:r>
            <a:r>
              <a:rPr lang="en-US" sz="1600" b="1" dirty="0"/>
              <a:t>(</a:t>
            </a:r>
          </a:p>
          <a:p>
            <a:pPr>
              <a:spcBef>
                <a:spcPts val="0"/>
              </a:spcBef>
            </a:pPr>
            <a:r>
              <a:rPr lang="en-US" sz="1600" b="1" dirty="0"/>
              <a:t>    _In_ DMFMODULE </a:t>
            </a:r>
            <a:r>
              <a:rPr lang="en-US" sz="1600" b="1" dirty="0" err="1"/>
              <a:t>DmfModule</a:t>
            </a:r>
            <a:r>
              <a:rPr lang="en-US" sz="1600" b="1" dirty="0"/>
              <a:t>,</a:t>
            </a:r>
          </a:p>
          <a:p>
            <a:pPr>
              <a:spcBef>
                <a:spcPts val="0"/>
              </a:spcBef>
            </a:pPr>
            <a:r>
              <a:rPr lang="en-US" sz="1600" b="1" dirty="0"/>
              <a:t>    _In_ UCHAR </a:t>
            </a:r>
            <a:r>
              <a:rPr lang="en-US" sz="1600" b="1" dirty="0" err="1"/>
              <a:t>SwitchState</a:t>
            </a:r>
            <a:r>
              <a:rPr lang="en-US" sz="1600" b="1" dirty="0"/>
              <a:t>,</a:t>
            </a:r>
          </a:p>
          <a:p>
            <a:pPr>
              <a:spcBef>
                <a:spcPts val="0"/>
              </a:spcBef>
            </a:pPr>
            <a:r>
              <a:rPr lang="en-US" sz="1600" b="1" dirty="0"/>
              <a:t>    _In_ NTSTATUS </a:t>
            </a:r>
            <a:r>
              <a:rPr lang="en-US" sz="1600" b="1" dirty="0" err="1"/>
              <a:t>NtStatus</a:t>
            </a:r>
            <a:endParaRPr lang="en-US" sz="1600" b="1" dirty="0"/>
          </a:p>
          <a:p>
            <a:pPr>
              <a:spcBef>
                <a:spcPts val="0"/>
              </a:spcBef>
            </a:pPr>
            <a:r>
              <a:rPr lang="en-US" sz="1600" b="1" dirty="0"/>
              <a:t>    )</a:t>
            </a:r>
          </a:p>
          <a:p>
            <a:pPr>
              <a:spcBef>
                <a:spcPts val="0"/>
              </a:spcBef>
            </a:pPr>
            <a:r>
              <a:rPr lang="en-US" sz="1600" b="1" dirty="0"/>
              <a:t>{</a:t>
            </a:r>
          </a:p>
          <a:p>
            <a:pPr>
              <a:spcBef>
                <a:spcPts val="0"/>
              </a:spcBef>
            </a:pPr>
            <a:r>
              <a:rPr lang="en-US" sz="1600" b="1" dirty="0"/>
              <a:t>    WDFDEVICE device;</a:t>
            </a:r>
          </a:p>
          <a:p>
            <a:pPr>
              <a:spcBef>
                <a:spcPts val="0"/>
              </a:spcBef>
            </a:pPr>
            <a:r>
              <a:rPr lang="en-US" sz="1600" b="1" dirty="0"/>
              <a:t>    DEVICE_CONTEXT* </a:t>
            </a:r>
            <a:r>
              <a:rPr lang="en-US" sz="1600" b="1" dirty="0" err="1"/>
              <a:t>pDevContext</a:t>
            </a:r>
            <a:endParaRPr lang="en-US" sz="1600" b="1" dirty="0"/>
          </a:p>
          <a:p>
            <a:pPr>
              <a:spcBef>
                <a:spcPts val="0"/>
              </a:spcBef>
            </a:pPr>
            <a:endParaRPr lang="en-US" sz="1600" b="1" dirty="0"/>
          </a:p>
          <a:p>
            <a:pPr>
              <a:spcBef>
                <a:spcPts val="0"/>
              </a:spcBef>
            </a:pPr>
            <a:r>
              <a:rPr lang="en-US" sz="1600" b="1" dirty="0"/>
              <a:t>    device = DMF_ParentDeviceGet(DmfModule);</a:t>
            </a:r>
          </a:p>
          <a:p>
            <a:pPr>
              <a:spcBef>
                <a:spcPts val="0"/>
              </a:spcBef>
            </a:pPr>
            <a:r>
              <a:rPr lang="en-US" sz="1600" b="1" dirty="0"/>
              <a:t>    </a:t>
            </a:r>
            <a:r>
              <a:rPr lang="en-US" sz="1600" b="1" dirty="0" err="1"/>
              <a:t>pDevContext</a:t>
            </a:r>
            <a:r>
              <a:rPr lang="en-US" sz="1600" b="1" dirty="0"/>
              <a:t> = </a:t>
            </a:r>
            <a:r>
              <a:rPr lang="en-US" sz="1600" b="1" dirty="0" err="1"/>
              <a:t>GetDeviceContext</a:t>
            </a:r>
            <a:r>
              <a:rPr lang="en-US" sz="1600" b="1" dirty="0"/>
              <a:t>(device);</a:t>
            </a:r>
          </a:p>
          <a:p>
            <a:pPr>
              <a:spcBef>
                <a:spcPts val="0"/>
              </a:spcBef>
            </a:pPr>
            <a:endParaRPr lang="en-US" sz="1600" b="1" dirty="0"/>
          </a:p>
          <a:p>
            <a:pPr>
              <a:spcBef>
                <a:spcPts val="0"/>
              </a:spcBef>
            </a:pPr>
            <a:r>
              <a:rPr lang="en-US" sz="1600" b="1" dirty="0"/>
              <a:t>    if (NT_SUCCESS(NtStatus))</a:t>
            </a:r>
          </a:p>
          <a:p>
            <a:pPr>
              <a:spcBef>
                <a:spcPts val="0"/>
              </a:spcBef>
            </a:pPr>
            <a:r>
              <a:rPr lang="en-US" sz="1600" b="1" dirty="0"/>
              <a:t>    {</a:t>
            </a:r>
          </a:p>
          <a:p>
            <a:pPr>
              <a:spcBef>
                <a:spcPts val="0"/>
              </a:spcBef>
            </a:pPr>
            <a:r>
              <a:rPr lang="en-US" sz="1600" b="1" dirty="0"/>
              <a:t>        // Create the PDOs in PASSIVE_LEVEL in a synchronized manner.</a:t>
            </a:r>
          </a:p>
          <a:p>
            <a:pPr>
              <a:spcBef>
                <a:spcPts val="0"/>
              </a:spcBef>
            </a:pPr>
            <a:r>
              <a:rPr lang="en-US" sz="1600" b="1" dirty="0"/>
              <a:t>        //</a:t>
            </a:r>
          </a:p>
          <a:p>
            <a:pPr>
              <a:spcBef>
                <a:spcPts val="0"/>
              </a:spcBef>
            </a:pPr>
            <a:r>
              <a:rPr lang="en-US" sz="1600" b="1" dirty="0"/>
              <a:t>        </a:t>
            </a:r>
            <a:r>
              <a:rPr lang="en-US" sz="1600" b="1" dirty="0">
                <a:highlight>
                  <a:srgbClr val="FFFF00"/>
                </a:highlight>
              </a:rPr>
              <a:t>DMF_QueuedWorkItem_Enqueue</a:t>
            </a:r>
            <a:r>
              <a:rPr lang="en-US" sz="1600" b="1" dirty="0"/>
              <a:t>(</a:t>
            </a:r>
            <a:r>
              <a:rPr lang="en-US" sz="1600" b="1" dirty="0" err="1"/>
              <a:t>pDevContext</a:t>
            </a:r>
            <a:r>
              <a:rPr lang="en-US" sz="1600" b="1" dirty="0"/>
              <a:t>-&gt;</a:t>
            </a:r>
            <a:r>
              <a:rPr lang="en-US" sz="1600" b="1" dirty="0" err="1"/>
              <a:t>DmfModuleQueuedWorkitem</a:t>
            </a:r>
            <a:r>
              <a:rPr lang="en-US" sz="1600" b="1" dirty="0"/>
              <a:t>,</a:t>
            </a:r>
          </a:p>
          <a:p>
            <a:pPr>
              <a:spcBef>
                <a:spcPts val="0"/>
              </a:spcBef>
            </a:pPr>
            <a:r>
              <a:rPr lang="en-US" sz="1600" b="1" dirty="0"/>
              <a:t>                                   &amp;</a:t>
            </a:r>
            <a:r>
              <a:rPr lang="en-US" sz="1600" b="1" dirty="0" err="1"/>
              <a:t>SwitchState</a:t>
            </a:r>
            <a:r>
              <a:rPr lang="en-US" sz="1600" b="1" dirty="0"/>
              <a:t>,</a:t>
            </a:r>
          </a:p>
          <a:p>
            <a:pPr>
              <a:spcBef>
                <a:spcPts val="0"/>
              </a:spcBef>
            </a:pPr>
            <a:r>
              <a:rPr lang="en-US" sz="1600" b="1" dirty="0"/>
              <a:t>                                   sizeof(UCHAR));</a:t>
            </a:r>
          </a:p>
          <a:p>
            <a:pPr>
              <a:spcBef>
                <a:spcPts val="0"/>
              </a:spcBef>
            </a:pPr>
            <a:r>
              <a:rPr lang="en-US" sz="1600" b="1" dirty="0"/>
              <a:t>    }</a:t>
            </a:r>
          </a:p>
          <a:p>
            <a:pPr>
              <a:spcBef>
                <a:spcPts val="0"/>
              </a:spcBef>
            </a:pPr>
            <a:r>
              <a:rPr lang="en-US" sz="1600" b="1" dirty="0"/>
              <a:t>}</a:t>
            </a:r>
            <a:endParaRPr lang="en-US" sz="1600" b="1" dirty="0">
              <a:cs typeface="Courier New" panose="02070309020205020404" pitchFamily="49" charset="0"/>
            </a:endParaRPr>
          </a:p>
        </p:txBody>
      </p:sp>
    </p:spTree>
    <p:extLst>
      <p:ext uri="{BB962C8B-B14F-4D97-AF65-F5344CB8AC3E}">
        <p14:creationId xmlns:p14="http://schemas.microsoft.com/office/powerpoint/2010/main" val="2194984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Updates PDOs when Switch is Changed 2</a:t>
            </a:r>
          </a:p>
        </p:txBody>
      </p:sp>
      <p:sp>
        <p:nvSpPr>
          <p:cNvPr id="5" name="Text Placeholder 4"/>
          <p:cNvSpPr>
            <a:spLocks noGrp="1"/>
          </p:cNvSpPr>
          <p:nvPr>
            <p:ph type="body" sz="quarter" idx="10"/>
          </p:nvPr>
        </p:nvSpPr>
        <p:spPr>
          <a:xfrm>
            <a:off x="269239" y="1197323"/>
            <a:ext cx="11515393" cy="5170646"/>
          </a:xfrm>
          <a:solidFill>
            <a:schemeClr val="bg1"/>
          </a:solidFill>
        </p:spPr>
        <p:txBody>
          <a:bodyPr/>
          <a:lstStyle/>
          <a:p>
            <a:pPr>
              <a:spcBef>
                <a:spcPts val="0"/>
              </a:spcBef>
            </a:pPr>
            <a:r>
              <a:rPr lang="en-US" sz="1200" b="1" dirty="0"/>
              <a:t>ScheduledTask_Result_Type </a:t>
            </a:r>
            <a:r>
              <a:rPr lang="en-US" sz="1200" b="1" dirty="0">
                <a:highlight>
                  <a:srgbClr val="FFFF00"/>
                </a:highlight>
              </a:rPr>
              <a:t>OsrFx2QueuedWorkitem</a:t>
            </a:r>
            <a:r>
              <a:rPr lang="en-US" sz="1200" b="1" dirty="0"/>
              <a:t>(_In_ DMFMODULE </a:t>
            </a:r>
            <a:r>
              <a:rPr lang="en-US" sz="1200" b="1" dirty="0" err="1"/>
              <a:t>DmfModule</a:t>
            </a:r>
            <a:r>
              <a:rPr lang="en-US" sz="1200" b="1" dirty="0"/>
              <a:t>, _In_ VOID* </a:t>
            </a:r>
            <a:r>
              <a:rPr lang="en-US" sz="1200" b="1" dirty="0">
                <a:highlight>
                  <a:srgbClr val="FFFF00"/>
                </a:highlight>
              </a:rPr>
              <a:t>ClientBuffer</a:t>
            </a:r>
            <a:r>
              <a:rPr lang="en-US" sz="1200" b="1" dirty="0"/>
              <a:t>, _In_ VOID* ClientBufferContext ) {</a:t>
            </a:r>
          </a:p>
          <a:p>
            <a:pPr>
              <a:spcBef>
                <a:spcPts val="0"/>
              </a:spcBef>
            </a:pPr>
            <a:r>
              <a:rPr lang="en-US" sz="1200" b="1" dirty="0"/>
              <a:t>    DEVICE_CONTEXT* </a:t>
            </a:r>
            <a:r>
              <a:rPr lang="en-US" sz="1200" b="1" dirty="0" err="1"/>
              <a:t>pDevContext</a:t>
            </a:r>
            <a:r>
              <a:rPr lang="en-US" sz="1200" b="1" dirty="0"/>
              <a:t>;</a:t>
            </a:r>
          </a:p>
          <a:p>
            <a:pPr>
              <a:spcBef>
                <a:spcPts val="0"/>
              </a:spcBef>
            </a:pPr>
            <a:r>
              <a:rPr lang="en-US" sz="1200" b="1" dirty="0"/>
              <a:t>    WDFDEVICE device;</a:t>
            </a:r>
          </a:p>
          <a:p>
            <a:pPr>
              <a:spcBef>
                <a:spcPts val="0"/>
              </a:spcBef>
            </a:pPr>
            <a:r>
              <a:rPr lang="en-US" sz="1200" b="1" dirty="0"/>
              <a:t>    UCHAR* </a:t>
            </a:r>
            <a:r>
              <a:rPr lang="en-US" sz="1200" b="1" dirty="0" err="1"/>
              <a:t>switchState</a:t>
            </a:r>
            <a:r>
              <a:rPr lang="en-US" sz="1200" b="1" dirty="0"/>
              <a:t>;</a:t>
            </a:r>
          </a:p>
          <a:p>
            <a:pPr>
              <a:spcBef>
                <a:spcPts val="0"/>
              </a:spcBef>
            </a:pPr>
            <a:r>
              <a:rPr lang="en-US" sz="1200" b="1" dirty="0"/>
              <a:t>    NTSTATUS </a:t>
            </a:r>
            <a:r>
              <a:rPr lang="en-US" sz="1200" b="1" dirty="0" err="1"/>
              <a:t>ntStatus</a:t>
            </a:r>
            <a:r>
              <a:rPr lang="en-US" sz="1200" b="1" dirty="0"/>
              <a:t>;</a:t>
            </a:r>
          </a:p>
          <a:p>
            <a:pPr>
              <a:spcBef>
                <a:spcPts val="0"/>
              </a:spcBef>
            </a:pPr>
            <a:r>
              <a:rPr lang="en-US" sz="1200" b="1" dirty="0"/>
              <a:t>    WCHAR* </a:t>
            </a:r>
            <a:r>
              <a:rPr lang="en-US" sz="1200" b="1" dirty="0" err="1"/>
              <a:t>hwIds</a:t>
            </a:r>
            <a:r>
              <a:rPr lang="en-US" sz="1200" b="1" dirty="0"/>
              <a:t>[] = { L"{3030527A-2C4D-4B80-80ED-05B215E23023}\\OSRFX2DMFPDO"};</a:t>
            </a:r>
          </a:p>
          <a:p>
            <a:pPr>
              <a:spcBef>
                <a:spcPts val="0"/>
              </a:spcBef>
            </a:pPr>
            <a:endParaRPr lang="en-US" sz="1200" b="1" dirty="0"/>
          </a:p>
          <a:p>
            <a:pPr>
              <a:spcBef>
                <a:spcPts val="0"/>
              </a:spcBef>
            </a:pPr>
            <a:r>
              <a:rPr lang="en-US" sz="1200" b="1" dirty="0"/>
              <a:t>    </a:t>
            </a:r>
            <a:r>
              <a:rPr lang="en-US" sz="1200" b="1" dirty="0" err="1">
                <a:highlight>
                  <a:srgbClr val="FFFF00"/>
                </a:highlight>
              </a:rPr>
              <a:t>switchState</a:t>
            </a:r>
            <a:r>
              <a:rPr lang="en-US" sz="1200" b="1" dirty="0">
                <a:highlight>
                  <a:srgbClr val="FFFF00"/>
                </a:highlight>
              </a:rPr>
              <a:t> = (UCHAR*)ClientBuffer;</a:t>
            </a:r>
          </a:p>
          <a:p>
            <a:pPr>
              <a:spcBef>
                <a:spcPts val="0"/>
              </a:spcBef>
            </a:pPr>
            <a:endParaRPr lang="en-US" sz="1200" b="1" dirty="0"/>
          </a:p>
          <a:p>
            <a:pPr>
              <a:spcBef>
                <a:spcPts val="0"/>
              </a:spcBef>
            </a:pPr>
            <a:r>
              <a:rPr lang="en-US" sz="1200" b="1" dirty="0"/>
              <a:t>    device = DMF_ParentDeviceGet(DmfModule);</a:t>
            </a:r>
          </a:p>
          <a:p>
            <a:pPr>
              <a:spcBef>
                <a:spcPts val="0"/>
              </a:spcBef>
            </a:pPr>
            <a:r>
              <a:rPr lang="en-US" sz="1200" b="1" dirty="0"/>
              <a:t>    </a:t>
            </a:r>
            <a:r>
              <a:rPr lang="en-US" sz="1200" b="1" dirty="0" err="1"/>
              <a:t>pDevContext</a:t>
            </a:r>
            <a:r>
              <a:rPr lang="en-US" sz="1200" b="1" dirty="0"/>
              <a:t> = </a:t>
            </a:r>
            <a:r>
              <a:rPr lang="en-US" sz="1200" b="1" dirty="0" err="1"/>
              <a:t>GetDeviceContext</a:t>
            </a:r>
            <a:r>
              <a:rPr lang="en-US" sz="1200" b="1" dirty="0"/>
              <a:t>(device);</a:t>
            </a:r>
          </a:p>
          <a:p>
            <a:pPr>
              <a:spcBef>
                <a:spcPts val="0"/>
              </a:spcBef>
            </a:pPr>
            <a:endParaRPr lang="en-US" sz="1200" b="1" dirty="0"/>
          </a:p>
          <a:p>
            <a:pPr>
              <a:spcBef>
                <a:spcPts val="0"/>
              </a:spcBef>
            </a:pPr>
            <a:r>
              <a:rPr lang="en-US" sz="1200" b="1" dirty="0"/>
              <a:t>    for (ULONG </a:t>
            </a:r>
            <a:r>
              <a:rPr lang="en-US" sz="1200" b="1" dirty="0" err="1"/>
              <a:t>bitIndex</a:t>
            </a:r>
            <a:r>
              <a:rPr lang="en-US" sz="1200" b="1" dirty="0"/>
              <a:t> = 1; </a:t>
            </a:r>
            <a:r>
              <a:rPr lang="en-US" sz="1200" b="1" dirty="0" err="1"/>
              <a:t>bitIndex</a:t>
            </a:r>
            <a:r>
              <a:rPr lang="en-US" sz="1200" b="1" dirty="0"/>
              <a:t> &lt;= 0x80; </a:t>
            </a:r>
            <a:r>
              <a:rPr lang="en-US" sz="1200" b="1" dirty="0" err="1"/>
              <a:t>bitIndex</a:t>
            </a:r>
            <a:r>
              <a:rPr lang="en-US" sz="1200" b="1" dirty="0"/>
              <a:t> &lt;&lt;= 1)</a:t>
            </a:r>
          </a:p>
          <a:p>
            <a:pPr>
              <a:spcBef>
                <a:spcPts val="0"/>
              </a:spcBef>
            </a:pPr>
            <a:r>
              <a:rPr lang="en-US" sz="1200" b="1" dirty="0"/>
              <a:t>    {</a:t>
            </a:r>
          </a:p>
          <a:p>
            <a:pPr>
              <a:spcBef>
                <a:spcPts val="0"/>
              </a:spcBef>
            </a:pPr>
            <a:r>
              <a:rPr lang="en-US" sz="1200" b="1" dirty="0"/>
              <a:t>        if ((*</a:t>
            </a:r>
            <a:r>
              <a:rPr lang="en-US" sz="1200" b="1" dirty="0" err="1"/>
              <a:t>switchState</a:t>
            </a:r>
            <a:r>
              <a:rPr lang="en-US" sz="1200" b="1" dirty="0"/>
              <a:t>) &amp; </a:t>
            </a:r>
            <a:r>
              <a:rPr lang="en-US" sz="1200" b="1" dirty="0" err="1"/>
              <a:t>bitIndex</a:t>
            </a:r>
            <a:r>
              <a:rPr lang="en-US" sz="1200" b="1" dirty="0"/>
              <a:t>)</a:t>
            </a:r>
          </a:p>
          <a:p>
            <a:pPr>
              <a:spcBef>
                <a:spcPts val="0"/>
              </a:spcBef>
            </a:pPr>
            <a:r>
              <a:rPr lang="en-US" sz="1200" b="1" dirty="0"/>
              <a:t>        {</a:t>
            </a:r>
          </a:p>
          <a:p>
            <a:pPr>
              <a:spcBef>
                <a:spcPts val="0"/>
              </a:spcBef>
            </a:pPr>
            <a:r>
              <a:rPr lang="en-US" sz="1200" b="1" dirty="0"/>
              <a:t>            // The bit is on. Create the PDO.</a:t>
            </a:r>
          </a:p>
          <a:p>
            <a:pPr>
              <a:spcBef>
                <a:spcPts val="0"/>
              </a:spcBef>
            </a:pPr>
            <a:r>
              <a:rPr lang="en-US" sz="1200" b="1" dirty="0"/>
              <a:t>            //</a:t>
            </a:r>
          </a:p>
          <a:p>
            <a:pPr>
              <a:spcBef>
                <a:spcPts val="0"/>
              </a:spcBef>
            </a:pPr>
            <a:r>
              <a:rPr lang="en-US" sz="1200" b="1" dirty="0"/>
              <a:t>            ntStatus = </a:t>
            </a:r>
            <a:r>
              <a:rPr lang="en-US" sz="1200" b="1" dirty="0">
                <a:highlight>
                  <a:srgbClr val="FFFF00"/>
                </a:highlight>
              </a:rPr>
              <a:t>DMF_Pdo_DevicePlug</a:t>
            </a:r>
            <a:r>
              <a:rPr lang="en-US" sz="1200" b="1" dirty="0"/>
              <a:t>(</a:t>
            </a:r>
            <a:r>
              <a:rPr lang="en-US" sz="1200" b="1" dirty="0" err="1"/>
              <a:t>pDevContext</a:t>
            </a:r>
            <a:r>
              <a:rPr lang="en-US" sz="1200" b="1" dirty="0"/>
              <a:t>-&gt;</a:t>
            </a:r>
            <a:r>
              <a:rPr lang="en-US" sz="1200" b="1" dirty="0" err="1"/>
              <a:t>DmfModulePdo</a:t>
            </a:r>
            <a:r>
              <a:rPr lang="en-US" sz="1200" b="1" dirty="0"/>
              <a:t>, </a:t>
            </a:r>
            <a:r>
              <a:rPr lang="en-US" sz="1200" b="1" dirty="0" err="1"/>
              <a:t>hwIds</a:t>
            </a:r>
            <a:r>
              <a:rPr lang="en-US" sz="1200" b="1" dirty="0"/>
              <a:t>, 1, NULL, 0, L"OsrFx2DmfPdo", </a:t>
            </a:r>
            <a:r>
              <a:rPr lang="en-US" sz="1200" b="1" dirty="0" err="1"/>
              <a:t>bitIndex</a:t>
            </a:r>
            <a:r>
              <a:rPr lang="en-US" sz="1200" b="1" dirty="0"/>
              <a:t>, NULL);</a:t>
            </a:r>
          </a:p>
          <a:p>
            <a:pPr>
              <a:spcBef>
                <a:spcPts val="0"/>
              </a:spcBef>
            </a:pPr>
            <a:r>
              <a:rPr lang="en-US" sz="1200" b="1" dirty="0"/>
              <a:t>        }</a:t>
            </a:r>
          </a:p>
          <a:p>
            <a:pPr>
              <a:spcBef>
                <a:spcPts val="0"/>
              </a:spcBef>
            </a:pPr>
            <a:r>
              <a:rPr lang="en-US" sz="1200" b="1" dirty="0"/>
              <a:t>        else</a:t>
            </a:r>
          </a:p>
          <a:p>
            <a:pPr>
              <a:spcBef>
                <a:spcPts val="0"/>
              </a:spcBef>
            </a:pPr>
            <a:r>
              <a:rPr lang="en-US" sz="1200" b="1" dirty="0"/>
              <a:t>        {</a:t>
            </a:r>
          </a:p>
          <a:p>
            <a:pPr>
              <a:spcBef>
                <a:spcPts val="0"/>
              </a:spcBef>
            </a:pPr>
            <a:r>
              <a:rPr lang="en-US" sz="1200" b="1" dirty="0"/>
              <a:t>            // The bit is off. Destroy the PDO.</a:t>
            </a:r>
          </a:p>
          <a:p>
            <a:pPr>
              <a:spcBef>
                <a:spcPts val="0"/>
              </a:spcBef>
            </a:pPr>
            <a:r>
              <a:rPr lang="en-US" sz="1200" b="1" dirty="0"/>
              <a:t>            //</a:t>
            </a:r>
          </a:p>
          <a:p>
            <a:pPr>
              <a:spcBef>
                <a:spcPts val="0"/>
              </a:spcBef>
            </a:pPr>
            <a:r>
              <a:rPr lang="en-US" sz="1200" b="1" dirty="0"/>
              <a:t>            ntStatus = </a:t>
            </a:r>
            <a:r>
              <a:rPr lang="en-US" sz="1200" b="1" dirty="0">
                <a:highlight>
                  <a:srgbClr val="FFFF00"/>
                </a:highlight>
              </a:rPr>
              <a:t>DMF_Pdo_DeviceUnplugUsingSerialNumber</a:t>
            </a:r>
            <a:r>
              <a:rPr lang="en-US" sz="1200" b="1" dirty="0"/>
              <a:t>(</a:t>
            </a:r>
            <a:r>
              <a:rPr lang="en-US" sz="1200" b="1" dirty="0" err="1"/>
              <a:t>pDevContext</a:t>
            </a:r>
            <a:r>
              <a:rPr lang="en-US" sz="1200" b="1" dirty="0"/>
              <a:t>-&gt;</a:t>
            </a:r>
            <a:r>
              <a:rPr lang="en-US" sz="1200" b="1" dirty="0" err="1"/>
              <a:t>DmfModulePdo</a:t>
            </a:r>
            <a:r>
              <a:rPr lang="en-US" sz="1200" b="1" dirty="0"/>
              <a:t>, </a:t>
            </a:r>
            <a:r>
              <a:rPr lang="en-US" sz="1200" b="1" dirty="0" err="1"/>
              <a:t>bitIndex</a:t>
            </a:r>
            <a:r>
              <a:rPr lang="en-US" sz="1200" b="1" dirty="0"/>
              <a:t>);</a:t>
            </a:r>
          </a:p>
          <a:p>
            <a:pPr>
              <a:spcBef>
                <a:spcPts val="0"/>
              </a:spcBef>
            </a:pPr>
            <a:r>
              <a:rPr lang="en-US" sz="1200" b="1" dirty="0"/>
              <a:t>        }</a:t>
            </a:r>
          </a:p>
          <a:p>
            <a:pPr>
              <a:spcBef>
                <a:spcPts val="0"/>
              </a:spcBef>
            </a:pPr>
            <a:r>
              <a:rPr lang="en-US" sz="1200" b="1" dirty="0"/>
              <a:t>    }</a:t>
            </a:r>
          </a:p>
          <a:p>
            <a:pPr>
              <a:spcBef>
                <a:spcPts val="0"/>
              </a:spcBef>
            </a:pPr>
            <a:r>
              <a:rPr lang="en-US" sz="1200" b="1" dirty="0"/>
              <a:t>    </a:t>
            </a:r>
          </a:p>
          <a:p>
            <a:pPr>
              <a:spcBef>
                <a:spcPts val="0"/>
              </a:spcBef>
            </a:pPr>
            <a:r>
              <a:rPr lang="en-US" sz="1200" b="1" dirty="0"/>
              <a:t>    return ScheduledTask_WorkResult_Success;</a:t>
            </a:r>
          </a:p>
          <a:p>
            <a:pPr>
              <a:spcBef>
                <a:spcPts val="0"/>
              </a:spcBef>
            </a:pPr>
            <a:r>
              <a:rPr lang="en-US" sz="1200" b="1" dirty="0"/>
              <a:t>}</a:t>
            </a:r>
            <a:endParaRPr lang="en-US" sz="1200" b="1" dirty="0">
              <a:cs typeface="Courier New" panose="02070309020205020404" pitchFamily="49" charset="0"/>
            </a:endParaRPr>
          </a:p>
        </p:txBody>
      </p:sp>
    </p:spTree>
    <p:extLst>
      <p:ext uri="{BB962C8B-B14F-4D97-AF65-F5344CB8AC3E}">
        <p14:creationId xmlns:p14="http://schemas.microsoft.com/office/powerpoint/2010/main" val="4291409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110653" y="116632"/>
            <a:ext cx="11889564" cy="917575"/>
          </a:xfrm>
        </p:spPr>
        <p:txBody>
          <a:bodyPr/>
          <a:lstStyle/>
          <a:p>
            <a:r>
              <a:rPr lang="en-US" altLang="zh-TW" sz="4800" dirty="0"/>
              <a:t>Compare Device Context (non-DMF)</a:t>
            </a:r>
            <a:endParaRPr lang="zh-TW" altLang="en-US" sz="4800" dirty="0"/>
          </a:p>
        </p:txBody>
      </p:sp>
      <p:sp>
        <p:nvSpPr>
          <p:cNvPr id="4" name="TextBox 3">
            <a:extLst>
              <a:ext uri="{FF2B5EF4-FFF2-40B4-BE49-F238E27FC236}">
                <a16:creationId xmlns:a16="http://schemas.microsoft.com/office/drawing/2014/main" id="{42FA548A-F45A-4839-9570-1FA8C354A241}"/>
              </a:ext>
            </a:extLst>
          </p:cNvPr>
          <p:cNvSpPr txBox="1"/>
          <p:nvPr/>
        </p:nvSpPr>
        <p:spPr>
          <a:xfrm>
            <a:off x="191344" y="938148"/>
            <a:ext cx="5092666" cy="5632311"/>
          </a:xfrm>
          <a:prstGeom prst="rect">
            <a:avLst/>
          </a:prstGeom>
          <a:solidFill>
            <a:schemeClr val="bg1"/>
          </a:solidFill>
          <a:ln>
            <a:solidFill>
              <a:schemeClr val="accent1"/>
            </a:solidFill>
          </a:ln>
        </p:spPr>
        <p:txBody>
          <a:bodyPr wrap="square" rtlCol="0">
            <a:spAutoFit/>
          </a:bodyPr>
          <a:lstStyle/>
          <a:p>
            <a:r>
              <a:rPr lang="en-US" sz="800" dirty="0">
                <a:latin typeface="Courier New" panose="02070309020205020404" pitchFamily="49" charset="0"/>
                <a:cs typeface="Courier New" panose="02070309020205020404" pitchFamily="49" charset="0"/>
              </a:rPr>
              <a:t>typedef struct _BUTTON_INFO</a:t>
            </a:r>
          </a:p>
          <a:p>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BYTE         Id;</a:t>
            </a:r>
          </a:p>
          <a:p>
            <a:r>
              <a:rPr lang="en-US" sz="800" dirty="0">
                <a:latin typeface="Courier New" panose="02070309020205020404" pitchFamily="49" charset="0"/>
                <a:cs typeface="Courier New" panose="02070309020205020404" pitchFamily="49" charset="0"/>
              </a:rPr>
              <a:t>    GPIO_LEVEL   </a:t>
            </a:r>
            <a:r>
              <a:rPr lang="en-US" sz="800" dirty="0" err="1">
                <a:latin typeface="Courier New" panose="02070309020205020404" pitchFamily="49" charset="0"/>
                <a:cs typeface="Courier New" panose="02070309020205020404" pitchFamily="49" charset="0"/>
              </a:rPr>
              <a:t>GPIOLevel</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}BUTTON_INFO, *PBUTTON_INFO;</a:t>
            </a:r>
          </a:p>
          <a:p>
            <a:endParaRPr lang="en-US" sz="800" dirty="0">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typedef struct _RING_BUFF{</a:t>
            </a:r>
          </a:p>
          <a:p>
            <a:r>
              <a:rPr lang="en-US" sz="800" dirty="0">
                <a:latin typeface="Courier New" panose="02070309020205020404" pitchFamily="49" charset="0"/>
                <a:cs typeface="Courier New" panose="02070309020205020404" pitchFamily="49" charset="0"/>
              </a:rPr>
              <a:t>    PLONG_A32  Round;</a:t>
            </a:r>
          </a:p>
          <a:p>
            <a:r>
              <a:rPr lang="en-US" sz="800" dirty="0">
                <a:latin typeface="Courier New" panose="02070309020205020404" pitchFamily="49" charset="0"/>
                <a:cs typeface="Courier New" panose="02070309020205020404" pitchFamily="49" charset="0"/>
              </a:rPr>
              <a:t>    ULONG  Size;</a:t>
            </a:r>
          </a:p>
          <a:p>
            <a:r>
              <a:rPr lang="en-US" sz="800" dirty="0">
                <a:latin typeface="Courier New" panose="02070309020205020404" pitchFamily="49" charset="0"/>
                <a:cs typeface="Courier New" panose="02070309020205020404" pitchFamily="49" charset="0"/>
              </a:rPr>
              <a:t>    PBUTTON_INFO </a:t>
            </a:r>
            <a:r>
              <a:rPr lang="en-US" sz="800" dirty="0" err="1">
                <a:latin typeface="Courier New" panose="02070309020205020404" pitchFamily="49" charset="0"/>
                <a:cs typeface="Courier New" panose="02070309020205020404" pitchFamily="49" charset="0"/>
              </a:rPr>
              <a:t>pButtonInfo</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ULONG  </a:t>
            </a:r>
            <a:r>
              <a:rPr lang="en-US" sz="800" dirty="0" err="1">
                <a:latin typeface="Courier New" panose="02070309020205020404" pitchFamily="49" charset="0"/>
                <a:cs typeface="Courier New" panose="02070309020205020404" pitchFamily="49" charset="0"/>
              </a:rPr>
              <a:t>RdPtr</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ULONG  </a:t>
            </a:r>
            <a:r>
              <a:rPr lang="en-US" sz="800" dirty="0" err="1">
                <a:latin typeface="Courier New" panose="02070309020205020404" pitchFamily="49" charset="0"/>
                <a:cs typeface="Courier New" panose="02070309020205020404" pitchFamily="49" charset="0"/>
              </a:rPr>
              <a:t>WrPtr</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WDFWAITLOCK  </a:t>
            </a:r>
            <a:r>
              <a:rPr lang="en-US" sz="800" dirty="0" err="1">
                <a:latin typeface="Courier New" panose="02070309020205020404" pitchFamily="49" charset="0"/>
                <a:cs typeface="Courier New" panose="02070309020205020404" pitchFamily="49" charset="0"/>
              </a:rPr>
              <a:t>RBReadLock</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WDFWAITLOCK  </a:t>
            </a:r>
            <a:r>
              <a:rPr lang="en-US" sz="800" dirty="0" err="1">
                <a:latin typeface="Courier New" panose="02070309020205020404" pitchFamily="49" charset="0"/>
                <a:cs typeface="Courier New" panose="02070309020205020404" pitchFamily="49" charset="0"/>
              </a:rPr>
              <a:t>RBWriteLock</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}RING_BUFF, *PRING_BUFF;</a:t>
            </a:r>
          </a:p>
          <a:p>
            <a:endParaRPr lang="en-US" sz="800" dirty="0">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typedef struct _INTERRUPT_CONTEXT {</a:t>
            </a:r>
          </a:p>
          <a:p>
            <a:r>
              <a:rPr lang="en-US" sz="800" dirty="0">
                <a:latin typeface="Courier New" panose="02070309020205020404" pitchFamily="49" charset="0"/>
                <a:cs typeface="Courier New" panose="02070309020205020404" pitchFamily="49" charset="0"/>
              </a:rPr>
              <a:t>    BYTE            </a:t>
            </a:r>
            <a:r>
              <a:rPr lang="en-US" sz="800" dirty="0" err="1">
                <a:latin typeface="Courier New" panose="02070309020205020404" pitchFamily="49" charset="0"/>
                <a:cs typeface="Courier New" panose="02070309020205020404" pitchFamily="49" charset="0"/>
              </a:rPr>
              <a:t>ButtonIndex</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PDEVICE_CONTEXT </a:t>
            </a:r>
            <a:r>
              <a:rPr lang="en-US" sz="800" dirty="0" err="1">
                <a:latin typeface="Courier New" panose="02070309020205020404" pitchFamily="49" charset="0"/>
                <a:cs typeface="Courier New" panose="02070309020205020404" pitchFamily="49" charset="0"/>
              </a:rPr>
              <a:t>DeviceContext</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INTERRUPT_CONTEXT, *PINTERRUPT_CONTEXT;</a:t>
            </a:r>
          </a:p>
          <a:p>
            <a:endParaRPr lang="en-US" sz="800" dirty="0">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typedef struct _WORKITEM_CONTEXT {</a:t>
            </a:r>
          </a:p>
          <a:p>
            <a:r>
              <a:rPr lang="en-US" sz="800" dirty="0">
                <a:latin typeface="Courier New" panose="02070309020205020404" pitchFamily="49" charset="0"/>
                <a:cs typeface="Courier New" panose="02070309020205020404" pitchFamily="49" charset="0"/>
              </a:rPr>
              <a:t>    BYTE        </a:t>
            </a:r>
            <a:r>
              <a:rPr lang="en-US" sz="800" dirty="0" err="1">
                <a:latin typeface="Courier New" panose="02070309020205020404" pitchFamily="49" charset="0"/>
                <a:cs typeface="Courier New" panose="02070309020205020404" pitchFamily="49" charset="0"/>
              </a:rPr>
              <a:t>ButtonIndex</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WDFREQUEST  Request;</a:t>
            </a:r>
          </a:p>
          <a:p>
            <a:r>
              <a:rPr lang="en-US" sz="800" dirty="0">
                <a:latin typeface="Courier New" panose="02070309020205020404" pitchFamily="49" charset="0"/>
                <a:cs typeface="Courier New" panose="02070309020205020404" pitchFamily="49" charset="0"/>
              </a:rPr>
              <a:t>    UINT8*      </a:t>
            </a:r>
            <a:r>
              <a:rPr lang="en-US" sz="800" dirty="0" err="1">
                <a:latin typeface="Courier New" panose="02070309020205020404" pitchFamily="49" charset="0"/>
                <a:cs typeface="Courier New" panose="02070309020205020404" pitchFamily="49" charset="0"/>
              </a:rPr>
              <a:t>auBuff</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WDFMEMORY   </a:t>
            </a:r>
            <a:r>
              <a:rPr lang="en-US" sz="800" dirty="0" err="1">
                <a:latin typeface="Courier New" panose="02070309020205020404" pitchFamily="49" charset="0"/>
                <a:cs typeface="Courier New" panose="02070309020205020404" pitchFamily="49" charset="0"/>
              </a:rPr>
              <a:t>ioctlMemory</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DWORD       </a:t>
            </a:r>
            <a:r>
              <a:rPr lang="en-US" sz="800" dirty="0" err="1">
                <a:latin typeface="Courier New" panose="02070309020205020404" pitchFamily="49" charset="0"/>
                <a:cs typeface="Courier New" panose="02070309020205020404" pitchFamily="49" charset="0"/>
              </a:rPr>
              <a:t>btnMsgcount</a:t>
            </a:r>
            <a:r>
              <a:rPr lang="en-US" sz="800" dirty="0">
                <a:latin typeface="Courier New" panose="02070309020205020404" pitchFamily="49" charset="0"/>
                <a:cs typeface="Courier New" panose="02070309020205020404" pitchFamily="49" charset="0"/>
              </a:rPr>
              <a:t>[GPIO_SLATE_BUTTON_COUNT]; </a:t>
            </a:r>
          </a:p>
          <a:p>
            <a:endParaRPr lang="en-US" sz="800" dirty="0">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 WORKITEM_CONTEXT, *PWORKITEM_CONTEXT;</a:t>
            </a:r>
          </a:p>
          <a:p>
            <a:endParaRPr lang="en-US" sz="800" dirty="0">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typedef struct _WORKITEM_FIRSTSAMPLEOFGPIO_CONTEXT {</a:t>
            </a:r>
          </a:p>
          <a:p>
            <a:r>
              <a:rPr lang="en-US" sz="800" dirty="0">
                <a:latin typeface="Courier New" panose="02070309020205020404" pitchFamily="49" charset="0"/>
                <a:cs typeface="Courier New" panose="02070309020205020404" pitchFamily="49" charset="0"/>
              </a:rPr>
              <a:t>    PRING_BUFF                  </a:t>
            </a:r>
            <a:r>
              <a:rPr lang="en-US" sz="800" dirty="0" err="1">
                <a:latin typeface="Courier New" panose="02070309020205020404" pitchFamily="49" charset="0"/>
                <a:cs typeface="Courier New" panose="02070309020205020404" pitchFamily="49" charset="0"/>
              </a:rPr>
              <a:t>rbuf</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WDFWAITLOCK                 </a:t>
            </a:r>
            <a:r>
              <a:rPr lang="en-US" sz="800" dirty="0" err="1">
                <a:latin typeface="Courier New" panose="02070309020205020404" pitchFamily="49" charset="0"/>
                <a:cs typeface="Courier New" panose="02070309020205020404" pitchFamily="49" charset="0"/>
              </a:rPr>
              <a:t>WaitLockFirstSample</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__</a:t>
            </a:r>
            <a:r>
              <a:rPr lang="en-US" sz="800" dirty="0" err="1">
                <a:latin typeface="Courier New" panose="02070309020205020404" pitchFamily="49" charset="0"/>
                <a:cs typeface="Courier New" panose="02070309020205020404" pitchFamily="49" charset="0"/>
              </a:rPr>
              <a:t>declspec</a:t>
            </a:r>
            <a:r>
              <a:rPr lang="en-US" sz="800" dirty="0">
                <a:latin typeface="Courier New" panose="02070309020205020404" pitchFamily="49" charset="0"/>
                <a:cs typeface="Courier New" panose="02070309020205020404" pitchFamily="49" charset="0"/>
              </a:rPr>
              <a:t>(align(4)) UINT8  uData1;</a:t>
            </a:r>
          </a:p>
          <a:p>
            <a:r>
              <a:rPr lang="en-US" sz="800" dirty="0">
                <a:latin typeface="Courier New" panose="02070309020205020404" pitchFamily="49" charset="0"/>
                <a:cs typeface="Courier New" panose="02070309020205020404" pitchFamily="49" charset="0"/>
              </a:rPr>
              <a:t>}WORKITEM_FIRSTSAMPLEOFGPIO_CONTEXT, *PWORKITEM_FIRSTSAMPLEOFGPIO_CONTEXT;</a:t>
            </a:r>
          </a:p>
          <a:p>
            <a:r>
              <a:rPr lang="en-US" sz="800" dirty="0">
                <a:latin typeface="Courier New" panose="02070309020205020404" pitchFamily="49" charset="0"/>
                <a:cs typeface="Courier New" panose="02070309020205020404" pitchFamily="49" charset="0"/>
              </a:rPr>
              <a:t>WDF_DECLARE_CONTEXT_TYPE_WITH_NAME(WORKITEM_FIRSTSAMPLEOFGPIO_CONTEXT, </a:t>
            </a:r>
            <a:r>
              <a:rPr lang="en-US" sz="800" dirty="0" err="1">
                <a:latin typeface="Courier New" panose="02070309020205020404" pitchFamily="49" charset="0"/>
                <a:cs typeface="Courier New" panose="02070309020205020404" pitchFamily="49" charset="0"/>
              </a:rPr>
              <a:t>GetWorkItemFirstSampleOfButtonGPIO</a:t>
            </a:r>
            <a:r>
              <a:rPr lang="en-US" sz="800" dirty="0">
                <a:latin typeface="Courier New" panose="02070309020205020404" pitchFamily="49" charset="0"/>
                <a:cs typeface="Courier New" panose="02070309020205020404" pitchFamily="49" charset="0"/>
              </a:rPr>
              <a:t>);</a:t>
            </a:r>
          </a:p>
          <a:p>
            <a:endParaRPr lang="en-US" sz="800" dirty="0">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typedef struct _WORKITEM_TIMERSAMPLEOFGPIO_CONTEXT {</a:t>
            </a:r>
          </a:p>
          <a:p>
            <a:r>
              <a:rPr lang="en-US" sz="800" dirty="0">
                <a:latin typeface="Courier New" panose="02070309020205020404" pitchFamily="49" charset="0"/>
                <a:cs typeface="Courier New" panose="02070309020205020404" pitchFamily="49" charset="0"/>
              </a:rPr>
              <a:t>    ULONG                       </a:t>
            </a:r>
            <a:r>
              <a:rPr lang="en-US" sz="800" dirty="0" err="1">
                <a:latin typeface="Courier New" panose="02070309020205020404" pitchFamily="49" charset="0"/>
                <a:cs typeface="Courier New" panose="02070309020205020404" pitchFamily="49" charset="0"/>
              </a:rPr>
              <a:t>TimerElapsed</a:t>
            </a:r>
            <a:r>
              <a:rPr lang="en-US" sz="800" dirty="0">
                <a:latin typeface="Courier New" panose="02070309020205020404" pitchFamily="49" charset="0"/>
                <a:cs typeface="Courier New" panose="02070309020205020404" pitchFamily="49" charset="0"/>
              </a:rPr>
              <a:t>[GPIO_SLATE_BUTTON_COUNT];</a:t>
            </a:r>
          </a:p>
          <a:p>
            <a:r>
              <a:rPr lang="en-US" sz="800" dirty="0">
                <a:latin typeface="Courier New" panose="02070309020205020404" pitchFamily="49" charset="0"/>
                <a:cs typeface="Courier New" panose="02070309020205020404" pitchFamily="49" charset="0"/>
              </a:rPr>
              <a:t>    WDFWAITLOCK                 </a:t>
            </a:r>
            <a:r>
              <a:rPr lang="en-US" sz="800" dirty="0" err="1">
                <a:latin typeface="Courier New" panose="02070309020205020404" pitchFamily="49" charset="0"/>
                <a:cs typeface="Courier New" panose="02070309020205020404" pitchFamily="49" charset="0"/>
              </a:rPr>
              <a:t>WaitLockTimerSample</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__</a:t>
            </a:r>
            <a:r>
              <a:rPr lang="en-US" sz="800" dirty="0" err="1">
                <a:latin typeface="Courier New" panose="02070309020205020404" pitchFamily="49" charset="0"/>
                <a:cs typeface="Courier New" panose="02070309020205020404" pitchFamily="49" charset="0"/>
              </a:rPr>
              <a:t>declspec</a:t>
            </a:r>
            <a:r>
              <a:rPr lang="en-US" sz="800" dirty="0">
                <a:latin typeface="Courier New" panose="02070309020205020404" pitchFamily="49" charset="0"/>
                <a:cs typeface="Courier New" panose="02070309020205020404" pitchFamily="49" charset="0"/>
              </a:rPr>
              <a:t>(align(4)) UINT8  uData2;</a:t>
            </a:r>
          </a:p>
          <a:p>
            <a:r>
              <a:rPr lang="en-US" sz="800" dirty="0">
                <a:latin typeface="Courier New" panose="02070309020205020404" pitchFamily="49" charset="0"/>
                <a:cs typeface="Courier New" panose="02070309020205020404" pitchFamily="49" charset="0"/>
              </a:rPr>
              <a:t>}WORKITEM_TIMERSAMPLEOFGPIO_CONTEXT, *PWORKITEM_TIMERSAMPLEOFGPIO_CONTEXT;</a:t>
            </a:r>
          </a:p>
          <a:p>
            <a:r>
              <a:rPr lang="en-US" sz="800" dirty="0">
                <a:latin typeface="Courier New" panose="02070309020205020404" pitchFamily="49" charset="0"/>
                <a:cs typeface="Courier New" panose="02070309020205020404" pitchFamily="49" charset="0"/>
              </a:rPr>
              <a:t>WDF_DECLARE_CONTEXT_TYPE_WITH_NAME(WORKITEM_TIMERSAMPLEOFGPIO_CONTEXT, </a:t>
            </a:r>
            <a:r>
              <a:rPr lang="en-US" sz="800" dirty="0" err="1">
                <a:latin typeface="Courier New" panose="02070309020205020404" pitchFamily="49" charset="0"/>
                <a:cs typeface="Courier New" panose="02070309020205020404" pitchFamily="49" charset="0"/>
              </a:rPr>
              <a:t>GetWorkItemTimerSampleOfButtonGPIO</a:t>
            </a:r>
            <a:r>
              <a:rPr lang="en-US" sz="800" dirty="0">
                <a:latin typeface="Courier New" panose="02070309020205020404" pitchFamily="49" charset="0"/>
                <a:cs typeface="Courier New" panose="02070309020205020404" pitchFamily="49" charset="0"/>
              </a:rPr>
              <a:t>);</a:t>
            </a:r>
          </a:p>
        </p:txBody>
      </p:sp>
      <p:sp>
        <p:nvSpPr>
          <p:cNvPr id="5" name="TextBox 4">
            <a:extLst>
              <a:ext uri="{FF2B5EF4-FFF2-40B4-BE49-F238E27FC236}">
                <a16:creationId xmlns:a16="http://schemas.microsoft.com/office/drawing/2014/main" id="{D750E3B1-5702-475C-A173-4437FDE4487B}"/>
              </a:ext>
            </a:extLst>
          </p:cNvPr>
          <p:cNvSpPr txBox="1"/>
          <p:nvPr/>
        </p:nvSpPr>
        <p:spPr>
          <a:xfrm>
            <a:off x="5575843" y="1556792"/>
            <a:ext cx="6296526" cy="3539430"/>
          </a:xfrm>
          <a:prstGeom prst="rect">
            <a:avLst/>
          </a:prstGeom>
          <a:solidFill>
            <a:schemeClr val="bg1"/>
          </a:solidFill>
          <a:ln>
            <a:solidFill>
              <a:schemeClr val="accent1"/>
            </a:solidFill>
          </a:ln>
        </p:spPr>
        <p:txBody>
          <a:bodyPr wrap="square" rtlCol="0">
            <a:spAutoFit/>
          </a:bodyPr>
          <a:lstStyle/>
          <a:p>
            <a:r>
              <a:rPr lang="en-US" sz="800" dirty="0">
                <a:latin typeface="Courier New" panose="02070309020205020404" pitchFamily="49" charset="0"/>
                <a:cs typeface="Courier New" panose="02070309020205020404" pitchFamily="49" charset="0"/>
              </a:rPr>
              <a:t>typedef struct _DEVICE_CONTEXT</a:t>
            </a:r>
          </a:p>
          <a:p>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WDFDEVICE                       </a:t>
            </a:r>
            <a:r>
              <a:rPr lang="en-US" sz="800" dirty="0" err="1">
                <a:latin typeface="Courier New" panose="02070309020205020404" pitchFamily="49" charset="0"/>
                <a:cs typeface="Courier New" panose="02070309020205020404" pitchFamily="49" charset="0"/>
              </a:rPr>
              <a:t>wdsBtnDevice</a:t>
            </a:r>
            <a:r>
              <a:rPr lang="en-US" sz="800" dirty="0">
                <a:latin typeface="Courier New" panose="02070309020205020404" pitchFamily="49" charset="0"/>
                <a:cs typeface="Courier New" panose="02070309020205020404" pitchFamily="49" charset="0"/>
              </a:rPr>
              <a:t>;</a:t>
            </a:r>
          </a:p>
          <a:p>
            <a:endParaRPr lang="en-US" sz="800" dirty="0">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    CM_PARTIAL_RESOURCE_DESCRIPTOR  </a:t>
            </a:r>
            <a:r>
              <a:rPr lang="en-US" sz="800" dirty="0" err="1">
                <a:latin typeface="Courier New" panose="02070309020205020404" pitchFamily="49" charset="0"/>
                <a:cs typeface="Courier New" panose="02070309020205020404" pitchFamily="49" charset="0"/>
              </a:rPr>
              <a:t>SpbConnection</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LARGE_INTEGER                   </a:t>
            </a:r>
            <a:r>
              <a:rPr lang="en-US" sz="800" dirty="0" err="1">
                <a:latin typeface="Courier New" panose="02070309020205020404" pitchFamily="49" charset="0"/>
                <a:cs typeface="Courier New" panose="02070309020205020404" pitchFamily="49" charset="0"/>
              </a:rPr>
              <a:t>SpbPeripheralId</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LARGE_INTEGER                   </a:t>
            </a:r>
            <a:r>
              <a:rPr lang="en-US" sz="800" dirty="0" err="1">
                <a:latin typeface="Courier New" panose="02070309020205020404" pitchFamily="49" charset="0"/>
                <a:cs typeface="Courier New" panose="02070309020205020404" pitchFamily="49" charset="0"/>
              </a:rPr>
              <a:t>GpioIoPeripheralId</a:t>
            </a:r>
            <a:r>
              <a:rPr lang="en-US" sz="800" dirty="0">
                <a:latin typeface="Courier New" panose="02070309020205020404" pitchFamily="49" charset="0"/>
                <a:cs typeface="Courier New" panose="02070309020205020404" pitchFamily="49" charset="0"/>
              </a:rPr>
              <a:t>[GPIO_SLATE_BUTTON_COUNT];</a:t>
            </a:r>
          </a:p>
          <a:p>
            <a:r>
              <a:rPr lang="en-US" sz="800" dirty="0">
                <a:latin typeface="Courier New" panose="02070309020205020404" pitchFamily="49" charset="0"/>
                <a:cs typeface="Courier New" panose="02070309020205020404" pitchFamily="49" charset="0"/>
              </a:rPr>
              <a:t>    WDFIOTARGET                     </a:t>
            </a:r>
            <a:r>
              <a:rPr lang="en-US" sz="800" dirty="0" err="1">
                <a:latin typeface="Courier New" panose="02070309020205020404" pitchFamily="49" charset="0"/>
                <a:cs typeface="Courier New" panose="02070309020205020404" pitchFamily="49" charset="0"/>
              </a:rPr>
              <a:t>wdsGpioIoButton</a:t>
            </a:r>
            <a:r>
              <a:rPr lang="en-US" sz="800" dirty="0">
                <a:latin typeface="Courier New" panose="02070309020205020404" pitchFamily="49" charset="0"/>
                <a:cs typeface="Courier New" panose="02070309020205020404" pitchFamily="49" charset="0"/>
              </a:rPr>
              <a:t>[GPIO_SLATE_BUTTON_COUNT];</a:t>
            </a:r>
          </a:p>
          <a:p>
            <a:r>
              <a:rPr lang="en-US" sz="800" dirty="0">
                <a:latin typeface="Courier New" panose="02070309020205020404" pitchFamily="49" charset="0"/>
                <a:cs typeface="Courier New" panose="02070309020205020404" pitchFamily="49" charset="0"/>
              </a:rPr>
              <a:t>    WDF_INTERRUPT_POLARITY          </a:t>
            </a:r>
            <a:r>
              <a:rPr lang="en-US" sz="800" dirty="0" err="1">
                <a:latin typeface="Courier New" panose="02070309020205020404" pitchFamily="49" charset="0"/>
                <a:cs typeface="Courier New" panose="02070309020205020404" pitchFamily="49" charset="0"/>
              </a:rPr>
              <a:t>InterruptPolarity</a:t>
            </a:r>
            <a:r>
              <a:rPr lang="en-US" sz="800" dirty="0">
                <a:latin typeface="Courier New" panose="02070309020205020404" pitchFamily="49" charset="0"/>
                <a:cs typeface="Courier New" panose="02070309020205020404" pitchFamily="49" charset="0"/>
              </a:rPr>
              <a:t>[GPIO_SLATE_BUTTON_COUNT];</a:t>
            </a:r>
          </a:p>
          <a:p>
            <a:r>
              <a:rPr lang="en-US" sz="800" dirty="0">
                <a:latin typeface="Courier New" panose="02070309020205020404" pitchFamily="49" charset="0"/>
                <a:cs typeface="Courier New" panose="02070309020205020404" pitchFamily="49" charset="0"/>
              </a:rPr>
              <a:t>    WDFWORKITEM                     </a:t>
            </a:r>
            <a:r>
              <a:rPr lang="en-US" sz="800" dirty="0" err="1">
                <a:latin typeface="Courier New" panose="02070309020205020404" pitchFamily="49" charset="0"/>
                <a:cs typeface="Courier New" panose="02070309020205020404" pitchFamily="49" charset="0"/>
              </a:rPr>
              <a:t>WorkItemInjectButton</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WDFWAITLOCK                     </a:t>
            </a:r>
            <a:r>
              <a:rPr lang="en-US" sz="800" dirty="0" err="1">
                <a:latin typeface="Courier New" panose="02070309020205020404" pitchFamily="49" charset="0"/>
                <a:cs typeface="Courier New" panose="02070309020205020404" pitchFamily="49" charset="0"/>
              </a:rPr>
              <a:t>WorkItemWaitLock</a:t>
            </a:r>
            <a:r>
              <a:rPr lang="en-US" sz="800" dirty="0">
                <a:latin typeface="Courier New" panose="02070309020205020404" pitchFamily="49" charset="0"/>
                <a:cs typeface="Courier New" panose="02070309020205020404" pitchFamily="49" charset="0"/>
              </a:rPr>
              <a:t>;</a:t>
            </a:r>
          </a:p>
          <a:p>
            <a:endParaRPr lang="en-US" sz="800" dirty="0">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    WDFWORKITEM                     </a:t>
            </a:r>
            <a:r>
              <a:rPr lang="en-US" sz="800" dirty="0" err="1">
                <a:latin typeface="Courier New" panose="02070309020205020404" pitchFamily="49" charset="0"/>
                <a:cs typeface="Courier New" panose="02070309020205020404" pitchFamily="49" charset="0"/>
              </a:rPr>
              <a:t>WorkItemFirstSampleOfButtonGPIO</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WDFWORKITEM                     </a:t>
            </a:r>
            <a:r>
              <a:rPr lang="en-US" sz="800" dirty="0" err="1">
                <a:latin typeface="Courier New" panose="02070309020205020404" pitchFamily="49" charset="0"/>
                <a:cs typeface="Courier New" panose="02070309020205020404" pitchFamily="49" charset="0"/>
              </a:rPr>
              <a:t>WorkItemTimerSampleOfButtonGPIO</a:t>
            </a:r>
            <a:r>
              <a:rPr lang="en-US" sz="800" dirty="0">
                <a:latin typeface="Courier New" panose="02070309020205020404" pitchFamily="49" charset="0"/>
                <a:cs typeface="Courier New" panose="02070309020205020404" pitchFamily="49" charset="0"/>
              </a:rPr>
              <a:t>;</a:t>
            </a:r>
          </a:p>
          <a:p>
            <a:endParaRPr lang="en-US" sz="800" dirty="0">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    WDFTIMER                        </a:t>
            </a:r>
            <a:r>
              <a:rPr lang="en-US" sz="800" dirty="0" err="1">
                <a:latin typeface="Courier New" panose="02070309020205020404" pitchFamily="49" charset="0"/>
                <a:cs typeface="Courier New" panose="02070309020205020404" pitchFamily="49" charset="0"/>
              </a:rPr>
              <a:t>SampleButtonGpioWdfTimer</a:t>
            </a:r>
            <a:r>
              <a:rPr lang="en-US" sz="800" dirty="0">
                <a:latin typeface="Courier New" panose="02070309020205020404" pitchFamily="49" charset="0"/>
                <a:cs typeface="Courier New" panose="02070309020205020404" pitchFamily="49" charset="0"/>
              </a:rPr>
              <a:t>[GPIO_SLATE_BUTTON_COUNT];</a:t>
            </a:r>
          </a:p>
          <a:p>
            <a:endParaRPr lang="en-US" sz="800" dirty="0">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    WDFIOTARGET                     msgpioWin32;</a:t>
            </a:r>
          </a:p>
          <a:p>
            <a:r>
              <a:rPr lang="en-US" sz="800" dirty="0">
                <a:latin typeface="Courier New" panose="02070309020205020404" pitchFamily="49" charset="0"/>
                <a:cs typeface="Courier New" panose="02070309020205020404" pitchFamily="49" charset="0"/>
              </a:rPr>
              <a:t>    PVOID                           </a:t>
            </a:r>
            <a:r>
              <a:rPr lang="en-US" sz="800" dirty="0" err="1">
                <a:latin typeface="Courier New" panose="02070309020205020404" pitchFamily="49" charset="0"/>
                <a:cs typeface="Courier New" panose="02070309020205020404" pitchFamily="49" charset="0"/>
              </a:rPr>
              <a:t>msgpioDevExtn</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PFILE_OBJECT                    </a:t>
            </a:r>
            <a:r>
              <a:rPr lang="en-US" sz="800" dirty="0" err="1">
                <a:latin typeface="Courier New" panose="02070309020205020404" pitchFamily="49" charset="0"/>
                <a:cs typeface="Courier New" panose="02070309020205020404" pitchFamily="49" charset="0"/>
              </a:rPr>
              <a:t>msgpioFileObject</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PVOID                           </a:t>
            </a:r>
            <a:r>
              <a:rPr lang="en-US" sz="800" dirty="0" err="1">
                <a:latin typeface="Courier New" panose="02070309020205020404" pitchFamily="49" charset="0"/>
                <a:cs typeface="Courier New" panose="02070309020205020404" pitchFamily="49" charset="0"/>
              </a:rPr>
              <a:t>NotificationHandle</a:t>
            </a:r>
            <a:r>
              <a:rPr lang="en-US" sz="800" dirty="0">
                <a:latin typeface="Courier New" panose="02070309020205020404" pitchFamily="49" charset="0"/>
                <a:cs typeface="Courier New" panose="02070309020205020404" pitchFamily="49" charset="0"/>
              </a:rPr>
              <a:t>; // Interface notification handle</a:t>
            </a:r>
          </a:p>
          <a:p>
            <a:r>
              <a:rPr lang="en-US" sz="800" dirty="0">
                <a:latin typeface="Courier New" panose="02070309020205020404" pitchFamily="49" charset="0"/>
                <a:cs typeface="Courier New" panose="02070309020205020404" pitchFamily="49" charset="0"/>
              </a:rPr>
              <a:t>    BOOLEAN                         </a:t>
            </a:r>
            <a:r>
              <a:rPr lang="en-US" sz="800" dirty="0" err="1">
                <a:latin typeface="Courier New" panose="02070309020205020404" pitchFamily="49" charset="0"/>
                <a:cs typeface="Courier New" panose="02070309020205020404" pitchFamily="49" charset="0"/>
              </a:rPr>
              <a:t>fMsgpioWriteIoAvailable</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WDFIOTARGET                     </a:t>
            </a:r>
            <a:r>
              <a:rPr lang="en-US" sz="800" dirty="0" err="1">
                <a:latin typeface="Courier New" panose="02070309020205020404" pitchFamily="49" charset="0"/>
                <a:cs typeface="Courier New" panose="02070309020205020404" pitchFamily="49" charset="0"/>
              </a:rPr>
              <a:t>IoTargetToOurself</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UINT8                           </a:t>
            </a:r>
            <a:r>
              <a:rPr lang="en-US" sz="800" dirty="0" err="1">
                <a:latin typeface="Courier New" panose="02070309020205020404" pitchFamily="49" charset="0"/>
                <a:cs typeface="Courier New" panose="02070309020205020404" pitchFamily="49" charset="0"/>
              </a:rPr>
              <a:t>buttonState</a:t>
            </a:r>
            <a:r>
              <a:rPr lang="en-US" sz="800" dirty="0">
                <a:latin typeface="Courier New" panose="02070309020205020404" pitchFamily="49" charset="0"/>
                <a:cs typeface="Courier New" panose="02070309020205020404" pitchFamily="49" charset="0"/>
              </a:rPr>
              <a:t>[GPIO_SLATE_BUTTON_COUNT];</a:t>
            </a:r>
          </a:p>
          <a:p>
            <a:r>
              <a:rPr lang="en-US" sz="800" dirty="0">
                <a:latin typeface="Courier New" panose="02070309020205020404" pitchFamily="49" charset="0"/>
                <a:cs typeface="Courier New" panose="02070309020205020404" pitchFamily="49" charset="0"/>
              </a:rPr>
              <a:t>    PRING_BUFF                      </a:t>
            </a:r>
            <a:r>
              <a:rPr lang="en-US" sz="800" dirty="0" err="1">
                <a:latin typeface="Courier New" panose="02070309020205020404" pitchFamily="49" charset="0"/>
                <a:cs typeface="Courier New" panose="02070309020205020404" pitchFamily="49" charset="0"/>
              </a:rPr>
              <a:t>rb</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a:t>
            </a:r>
          </a:p>
          <a:p>
            <a:r>
              <a:rPr lang="en-US" sz="800" dirty="0">
                <a:latin typeface="Courier New" panose="02070309020205020404" pitchFamily="49" charset="0"/>
                <a:cs typeface="Courier New" panose="02070309020205020404" pitchFamily="49" charset="0"/>
              </a:rPr>
              <a:t>    WDFKEY </a:t>
            </a:r>
            <a:r>
              <a:rPr lang="en-US" sz="800" dirty="0" err="1">
                <a:latin typeface="Courier New" panose="02070309020205020404" pitchFamily="49" charset="0"/>
                <a:cs typeface="Courier New" panose="02070309020205020404" pitchFamily="49" charset="0"/>
              </a:rPr>
              <a:t>keyObject</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a:t>
            </a:r>
            <a:r>
              <a:rPr lang="en-US" sz="800" dirty="0">
                <a:highlight>
                  <a:srgbClr val="FFFF00"/>
                </a:highlight>
                <a:latin typeface="Courier New" panose="02070309020205020404" pitchFamily="49" charset="0"/>
                <a:cs typeface="Courier New" panose="02070309020205020404" pitchFamily="49" charset="0"/>
              </a:rPr>
              <a:t>DEVICE_CONTEXT, *PDEVICE_CONTEXT</a:t>
            </a:r>
            <a:r>
              <a:rPr lang="en-US" sz="8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39834559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Compare Device Context (DMF)</a:t>
            </a:r>
            <a:endParaRPr lang="zh-TW" altLang="en-US" sz="4800" dirty="0"/>
          </a:p>
        </p:txBody>
      </p:sp>
      <p:sp>
        <p:nvSpPr>
          <p:cNvPr id="6" name="TextBox 5">
            <a:extLst>
              <a:ext uri="{FF2B5EF4-FFF2-40B4-BE49-F238E27FC236}">
                <a16:creationId xmlns:a16="http://schemas.microsoft.com/office/drawing/2014/main" id="{693937CE-592B-42CA-AC57-C08EE23A3BD3}"/>
              </a:ext>
            </a:extLst>
          </p:cNvPr>
          <p:cNvSpPr txBox="1"/>
          <p:nvPr/>
        </p:nvSpPr>
        <p:spPr>
          <a:xfrm>
            <a:off x="1487488" y="1212849"/>
            <a:ext cx="4263590" cy="954107"/>
          </a:xfrm>
          <a:prstGeom prst="rect">
            <a:avLst/>
          </a:prstGeom>
          <a:solidFill>
            <a:schemeClr val="bg1"/>
          </a:solidFill>
          <a:ln>
            <a:solidFill>
              <a:schemeClr val="accent1"/>
            </a:solidFill>
          </a:ln>
        </p:spPr>
        <p:txBody>
          <a:bodyPr wrap="square" rtlCol="0">
            <a:spAutoFit/>
          </a:bodyPr>
          <a:lstStyle/>
          <a:p>
            <a:endParaRPr lang="en-US" sz="800" dirty="0">
              <a:latin typeface="Courier New" panose="02070309020205020404" pitchFamily="49" charset="0"/>
              <a:cs typeface="Courier New" panose="02070309020205020404" pitchFamily="49" charset="0"/>
            </a:endParaRPr>
          </a:p>
          <a:p>
            <a:r>
              <a:rPr lang="en-US" sz="800" dirty="0">
                <a:latin typeface="Courier New" panose="02070309020205020404" pitchFamily="49" charset="0"/>
                <a:cs typeface="Courier New" panose="02070309020205020404" pitchFamily="49" charset="0"/>
              </a:rPr>
              <a:t>typedef struct</a:t>
            </a:r>
          </a:p>
          <a:p>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UCHAR </a:t>
            </a:r>
            <a:r>
              <a:rPr lang="en-US" sz="800" dirty="0" err="1">
                <a:latin typeface="Courier New" panose="02070309020205020404" pitchFamily="49" charset="0"/>
                <a:cs typeface="Courier New" panose="02070309020205020404" pitchFamily="49" charset="0"/>
              </a:rPr>
              <a:t>ButtonOverrideKeys</a:t>
            </a:r>
            <a:r>
              <a:rPr lang="en-US" sz="800" dirty="0">
                <a:latin typeface="Courier New" panose="02070309020205020404" pitchFamily="49" charset="0"/>
                <a:cs typeface="Courier New" panose="02070309020205020404" pitchFamily="49" charset="0"/>
              </a:rPr>
              <a:t>[BUTTON_OVERRIDE_DATA_SIZE];                     	ULONG </a:t>
            </a:r>
            <a:r>
              <a:rPr lang="en-US" sz="800" dirty="0" err="1">
                <a:latin typeface="Courier New" panose="02070309020205020404" pitchFamily="49" charset="0"/>
                <a:cs typeface="Courier New" panose="02070309020205020404" pitchFamily="49" charset="0"/>
              </a:rPr>
              <a:t>ButtonOverrideKeysLength</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BUTTON_OVERRIDE;</a:t>
            </a:r>
          </a:p>
          <a:p>
            <a:endParaRPr lang="en-US" sz="800" dirty="0">
              <a:latin typeface="Courier New" panose="02070309020205020404" pitchFamily="49" charset="0"/>
              <a:cs typeface="Courier New" panose="02070309020205020404" pitchFamily="49" charset="0"/>
            </a:endParaRPr>
          </a:p>
        </p:txBody>
      </p:sp>
      <p:sp>
        <p:nvSpPr>
          <p:cNvPr id="7" name="TextBox 6">
            <a:extLst>
              <a:ext uri="{FF2B5EF4-FFF2-40B4-BE49-F238E27FC236}">
                <a16:creationId xmlns:a16="http://schemas.microsoft.com/office/drawing/2014/main" id="{4D0E2499-A48E-4474-BE8C-62CC9817C862}"/>
              </a:ext>
            </a:extLst>
          </p:cNvPr>
          <p:cNvSpPr txBox="1"/>
          <p:nvPr/>
        </p:nvSpPr>
        <p:spPr>
          <a:xfrm>
            <a:off x="6023992" y="1195404"/>
            <a:ext cx="5189621" cy="5262979"/>
          </a:xfrm>
          <a:prstGeom prst="rect">
            <a:avLst/>
          </a:prstGeom>
          <a:solidFill>
            <a:schemeClr val="bg1"/>
          </a:solidFill>
          <a:ln>
            <a:solidFill>
              <a:schemeClr val="accent1"/>
            </a:solidFill>
          </a:ln>
        </p:spPr>
        <p:txBody>
          <a:bodyPr wrap="square" rtlCol="0">
            <a:spAutoFit/>
          </a:bodyPr>
          <a:lstStyle/>
          <a:p>
            <a:r>
              <a:rPr lang="en-US" sz="800" dirty="0">
                <a:latin typeface="Courier New" panose="02070309020205020404" pitchFamily="49" charset="0"/>
                <a:cs typeface="Courier New" panose="02070309020205020404" pitchFamily="49" charset="0"/>
              </a:rPr>
              <a:t>typedef struct _DEVICE_CONTEXT</a:t>
            </a:r>
          </a:p>
          <a:p>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WDFDEVICE </a:t>
            </a:r>
            <a:r>
              <a:rPr lang="en-US" sz="800" dirty="0" err="1">
                <a:latin typeface="Courier New" panose="02070309020205020404" pitchFamily="49" charset="0"/>
                <a:cs typeface="Courier New" panose="02070309020205020404" pitchFamily="49" charset="0"/>
              </a:rPr>
              <a:t>WdfDevice</a:t>
            </a:r>
            <a:r>
              <a:rPr lang="en-US" sz="800" dirty="0">
                <a:latin typeface="Courier New" panose="02070309020205020404" pitchFamily="49" charset="0"/>
                <a:cs typeface="Courier New" panose="02070309020205020404" pitchFamily="49" charset="0"/>
              </a:rPr>
              <a:t>;</a:t>
            </a:r>
          </a:p>
          <a:p>
            <a:pPr lvl="1"/>
            <a:endParaRPr lang="en-US" sz="800" dirty="0">
              <a:latin typeface="Courier New" panose="02070309020205020404" pitchFamily="49" charset="0"/>
              <a:cs typeface="Courier New" panose="02070309020205020404" pitchFamily="49" charset="0"/>
            </a:endParaRPr>
          </a:p>
          <a:p>
            <a:pPr lvl="1"/>
            <a:r>
              <a:rPr lang="en-US" sz="800" dirty="0">
                <a:latin typeface="Courier New" panose="02070309020205020404" pitchFamily="49" charset="0"/>
                <a:cs typeface="Courier New" panose="02070309020205020404" pitchFamily="49" charset="0"/>
              </a:rPr>
              <a:t>WDFSPINLOCK </a:t>
            </a:r>
            <a:r>
              <a:rPr lang="en-US" sz="800" dirty="0" err="1">
                <a:latin typeface="Courier New" panose="02070309020205020404" pitchFamily="49" charset="0"/>
                <a:cs typeface="Courier New" panose="02070309020205020404" pitchFamily="49" charset="0"/>
              </a:rPr>
              <a:t>ButtonStateLock</a:t>
            </a:r>
            <a:r>
              <a:rPr lang="en-US" sz="800" dirty="0">
                <a:latin typeface="Courier New" panose="02070309020205020404" pitchFamily="49" charset="0"/>
                <a:cs typeface="Courier New" panose="02070309020205020404" pitchFamily="49" charset="0"/>
              </a:rPr>
              <a:t>;</a:t>
            </a:r>
          </a:p>
          <a:p>
            <a:pPr lvl="1"/>
            <a:endParaRPr lang="en-US" sz="800" dirty="0">
              <a:latin typeface="Courier New" panose="02070309020205020404" pitchFamily="49" charset="0"/>
              <a:cs typeface="Courier New" panose="02070309020205020404" pitchFamily="49" charset="0"/>
            </a:endParaRPr>
          </a:p>
          <a:p>
            <a:pPr lvl="1"/>
            <a:r>
              <a:rPr lang="en-US" sz="800" dirty="0" err="1">
                <a:latin typeface="Courier New" panose="02070309020205020404" pitchFamily="49" charset="0"/>
                <a:cs typeface="Courier New" panose="02070309020205020404" pitchFamily="49" charset="0"/>
              </a:rPr>
              <a:t>ButtonStateType</a:t>
            </a:r>
            <a:r>
              <a:rPr lang="en-US" sz="800" dirty="0">
                <a:latin typeface="Courier New" panose="02070309020205020404" pitchFamily="49" charset="0"/>
                <a:cs typeface="Courier New" panose="02070309020205020404" pitchFamily="49" charset="0"/>
              </a:rPr>
              <a:t> </a:t>
            </a:r>
            <a:r>
              <a:rPr lang="en-US" sz="800" dirty="0" err="1">
                <a:latin typeface="Courier New" panose="02070309020205020404" pitchFamily="49" charset="0"/>
                <a:cs typeface="Courier New" panose="02070309020205020404" pitchFamily="49" charset="0"/>
              </a:rPr>
              <a:t>ButtonState</a:t>
            </a:r>
            <a:r>
              <a:rPr lang="en-US" sz="800" dirty="0">
                <a:latin typeface="Courier New" panose="02070309020205020404" pitchFamily="49" charset="0"/>
                <a:cs typeface="Courier New" panose="02070309020205020404" pitchFamily="49" charset="0"/>
              </a:rPr>
              <a:t>[</a:t>
            </a:r>
            <a:r>
              <a:rPr lang="en-US" sz="800" dirty="0" err="1">
                <a:latin typeface="Courier New" panose="02070309020205020404" pitchFamily="49" charset="0"/>
                <a:cs typeface="Courier New" panose="02070309020205020404" pitchFamily="49" charset="0"/>
              </a:rPr>
              <a:t>ButtonIdMaximum</a:t>
            </a:r>
            <a:r>
              <a:rPr lang="en-US" sz="800" dirty="0">
                <a:latin typeface="Courier New" panose="02070309020205020404" pitchFamily="49" charset="0"/>
                <a:cs typeface="Courier New" panose="02070309020205020404" pitchFamily="49" charset="0"/>
              </a:rPr>
              <a:t>];</a:t>
            </a:r>
          </a:p>
          <a:p>
            <a:pPr lvl="1"/>
            <a:endParaRPr lang="en-US" sz="800" dirty="0">
              <a:latin typeface="Courier New" panose="02070309020205020404" pitchFamily="49" charset="0"/>
              <a:cs typeface="Courier New" panose="02070309020205020404" pitchFamily="49" charset="0"/>
            </a:endParaRPr>
          </a:p>
          <a:p>
            <a:pPr lvl="1"/>
            <a:r>
              <a:rPr lang="en-US" sz="800" dirty="0">
                <a:latin typeface="Courier New" panose="02070309020205020404" pitchFamily="49" charset="0"/>
                <a:cs typeface="Courier New" panose="02070309020205020404" pitchFamily="49" charset="0"/>
              </a:rPr>
              <a:t>BOOLEAN </a:t>
            </a:r>
            <a:r>
              <a:rPr lang="en-US" sz="800" dirty="0" err="1">
                <a:latin typeface="Courier New" panose="02070309020205020404" pitchFamily="49" charset="0"/>
                <a:cs typeface="Courier New" panose="02070309020205020404" pitchFamily="49" charset="0"/>
              </a:rPr>
              <a:t>ThrowAwayPowerButtonUp</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ULONG </a:t>
            </a:r>
            <a:r>
              <a:rPr lang="en-US" sz="800" dirty="0" err="1">
                <a:latin typeface="Courier New" panose="02070309020205020404" pitchFamily="49" charset="0"/>
                <a:cs typeface="Courier New" panose="02070309020205020404" pitchFamily="49" charset="0"/>
              </a:rPr>
              <a:t>PowerDownAlreadySent</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ULONG </a:t>
            </a:r>
            <a:r>
              <a:rPr lang="en-US" sz="800" dirty="0" err="1">
                <a:latin typeface="Courier New" panose="02070309020205020404" pitchFamily="49" charset="0"/>
                <a:cs typeface="Courier New" panose="02070309020205020404" pitchFamily="49" charset="0"/>
              </a:rPr>
              <a:t>TouchLockEnabled</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BOOLEAN </a:t>
            </a:r>
            <a:r>
              <a:rPr lang="en-US" sz="800" dirty="0" err="1">
                <a:latin typeface="Courier New" panose="02070309020205020404" pitchFamily="49" charset="0"/>
                <a:cs typeface="Courier New" panose="02070309020205020404" pitchFamily="49" charset="0"/>
              </a:rPr>
              <a:t>DebounceLongEnoughForValidButtonPress</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BOOLEAN </a:t>
            </a:r>
            <a:r>
              <a:rPr lang="en-US" sz="800" dirty="0" err="1">
                <a:latin typeface="Courier New" panose="02070309020205020404" pitchFamily="49" charset="0"/>
                <a:cs typeface="Courier New" panose="02070309020205020404" pitchFamily="49" charset="0"/>
              </a:rPr>
              <a:t>WaitingForPowerDoubleClick</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BOOLEAN </a:t>
            </a:r>
            <a:r>
              <a:rPr lang="en-US" sz="800" dirty="0" err="1">
                <a:latin typeface="Courier New" panose="02070309020205020404" pitchFamily="49" charset="0"/>
                <a:cs typeface="Courier New" panose="02070309020205020404" pitchFamily="49" charset="0"/>
              </a:rPr>
              <a:t>DoubleClickDeferredPowerUp</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WDFTIMER </a:t>
            </a:r>
            <a:r>
              <a:rPr lang="en-US" sz="800" dirty="0" err="1">
                <a:latin typeface="Courier New" panose="02070309020205020404" pitchFamily="49" charset="0"/>
                <a:cs typeface="Courier New" panose="02070309020205020404" pitchFamily="49" charset="0"/>
              </a:rPr>
              <a:t>PowerButtonDebounceTimer</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WDFTIMER </a:t>
            </a:r>
            <a:r>
              <a:rPr lang="en-US" sz="800" dirty="0" err="1">
                <a:latin typeface="Courier New" panose="02070309020205020404" pitchFamily="49" charset="0"/>
                <a:cs typeface="Courier New" panose="02070309020205020404" pitchFamily="49" charset="0"/>
              </a:rPr>
              <a:t>PowerDoubleClickTimer</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ULONG </a:t>
            </a:r>
            <a:r>
              <a:rPr lang="en-US" sz="800" dirty="0" err="1">
                <a:latin typeface="Courier New" panose="02070309020205020404" pitchFamily="49" charset="0"/>
                <a:cs typeface="Courier New" panose="02070309020205020404" pitchFamily="49" charset="0"/>
              </a:rPr>
              <a:t>PowerButtonDebounceTimeoutMs</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ULONG </a:t>
            </a:r>
            <a:r>
              <a:rPr lang="en-US" sz="800" dirty="0" err="1">
                <a:latin typeface="Courier New" panose="02070309020205020404" pitchFamily="49" charset="0"/>
                <a:cs typeface="Courier New" panose="02070309020205020404" pitchFamily="49" charset="0"/>
              </a:rPr>
              <a:t>PowerButtonDoubleClickTimeoutMs</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ULONG </a:t>
            </a:r>
            <a:r>
              <a:rPr lang="en-US" sz="800" dirty="0" err="1">
                <a:latin typeface="Courier New" panose="02070309020205020404" pitchFamily="49" charset="0"/>
                <a:cs typeface="Courier New" panose="02070309020205020404" pitchFamily="49" charset="0"/>
              </a:rPr>
              <a:t>SurfacePlatformId</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ULONG </a:t>
            </a:r>
            <a:r>
              <a:rPr lang="en-US" sz="800" dirty="0" err="1">
                <a:latin typeface="Courier New" panose="02070309020205020404" pitchFamily="49" charset="0"/>
                <a:cs typeface="Courier New" panose="02070309020205020404" pitchFamily="49" charset="0"/>
              </a:rPr>
              <a:t>FeatureFlags</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LONG </a:t>
            </a:r>
            <a:r>
              <a:rPr lang="en-US" sz="800" dirty="0" err="1">
                <a:latin typeface="Courier New" panose="02070309020205020404" pitchFamily="49" charset="0"/>
                <a:cs typeface="Courier New" panose="02070309020205020404" pitchFamily="49" charset="0"/>
              </a:rPr>
              <a:t>InConnectedStandby</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PVOID </a:t>
            </a:r>
            <a:r>
              <a:rPr lang="en-US" sz="800" dirty="0" err="1">
                <a:latin typeface="Courier New" panose="02070309020205020404" pitchFamily="49" charset="0"/>
                <a:cs typeface="Courier New" panose="02070309020205020404" pitchFamily="49" charset="0"/>
              </a:rPr>
              <a:t>PowerSettingHandleLowPowerEpoch</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BUTTON_OVERRIDE </a:t>
            </a:r>
            <a:r>
              <a:rPr lang="en-US" sz="800" dirty="0" err="1">
                <a:latin typeface="Courier New" panose="02070309020205020404" pitchFamily="49" charset="0"/>
                <a:cs typeface="Courier New" panose="02070309020205020404" pitchFamily="49" charset="0"/>
              </a:rPr>
              <a:t>ButtonOverride</a:t>
            </a:r>
            <a:r>
              <a:rPr lang="en-US" sz="800" dirty="0">
                <a:latin typeface="Courier New" panose="02070309020205020404" pitchFamily="49" charset="0"/>
                <a:cs typeface="Courier New" panose="02070309020205020404" pitchFamily="49" charset="0"/>
              </a:rPr>
              <a:t>[</a:t>
            </a:r>
            <a:r>
              <a:rPr lang="en-US" sz="800" dirty="0" err="1">
                <a:latin typeface="Courier New" panose="02070309020205020404" pitchFamily="49" charset="0"/>
                <a:cs typeface="Courier New" panose="02070309020205020404" pitchFamily="49" charset="0"/>
              </a:rPr>
              <a:t>ButtonIdMaximum</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BOOLEAN </a:t>
            </a:r>
            <a:r>
              <a:rPr lang="en-US" sz="800" dirty="0" err="1">
                <a:latin typeface="Courier New" panose="02070309020205020404" pitchFamily="49" charset="0"/>
                <a:cs typeface="Courier New" panose="02070309020205020404" pitchFamily="49" charset="0"/>
              </a:rPr>
              <a:t>AtLeastOneButtonIsOverriden</a:t>
            </a:r>
            <a:r>
              <a:rPr lang="en-US" sz="800" dirty="0">
                <a:latin typeface="Courier New" panose="02070309020205020404" pitchFamily="49" charset="0"/>
                <a:cs typeface="Courier New" panose="02070309020205020404" pitchFamily="49" charset="0"/>
              </a:rPr>
              <a:t>;</a:t>
            </a:r>
          </a:p>
          <a:p>
            <a:pPr lvl="1"/>
            <a:endParaRPr lang="en-US" sz="800" dirty="0">
              <a:latin typeface="Courier New" panose="02070309020205020404" pitchFamily="49" charset="0"/>
              <a:cs typeface="Courier New" panose="02070309020205020404" pitchFamily="49" charset="0"/>
            </a:endParaRP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DmfModuleNotificationAcpi</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DmfModuleButtonFifo</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DmfModuleButtonsViaVhf</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DmfModuleSlateLaptopInjector</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DmfModuleGpioSlConn</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DmfModuleGpioButton</a:t>
            </a:r>
            <a:r>
              <a:rPr lang="en-US" sz="800" dirty="0">
                <a:latin typeface="Courier New" panose="02070309020205020404" pitchFamily="49" charset="0"/>
                <a:cs typeface="Courier New" panose="02070309020205020404" pitchFamily="49" charset="0"/>
              </a:rPr>
              <a:t>[NUMBER_OF_GPIO_BUTTONS];</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DmfModuleNotifierViaAcpi</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DmfModuleHid</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DmfModuleSamCommunicationViaSsh</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DMFMODULE </a:t>
            </a:r>
            <a:r>
              <a:rPr lang="en-US" sz="800" dirty="0" err="1">
                <a:latin typeface="Courier New" panose="02070309020205020404" pitchFamily="49" charset="0"/>
                <a:cs typeface="Courier New" panose="02070309020205020404" pitchFamily="49" charset="0"/>
              </a:rPr>
              <a:t>DmfModuleSamNotificationViaSshKeypad</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DMFMODULE </a:t>
            </a:r>
            <a:r>
              <a:rPr lang="en-US" sz="800" dirty="0" err="1">
                <a:latin typeface="Courier New" panose="02070309020205020404" pitchFamily="49" charset="0"/>
                <a:cs typeface="Courier New" panose="02070309020205020404" pitchFamily="49" charset="0"/>
              </a:rPr>
              <a:t>DmfModuleQueuedWorkitem</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DmfModuleCrashDump</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DmfModuleKernelUserEvent</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DmfModuleRegistry</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DmfModuleVirtualHidKeyboard</a:t>
            </a:r>
            <a:r>
              <a:rPr lang="en-US" sz="800" dirty="0">
                <a:latin typeface="Courier New" panose="02070309020205020404" pitchFamily="49" charset="0"/>
                <a:cs typeface="Courier New" panose="02070309020205020404" pitchFamily="49" charset="0"/>
              </a:rPr>
              <a:t>;</a:t>
            </a:r>
          </a:p>
          <a:p>
            <a:pPr lvl="1"/>
            <a:r>
              <a:rPr lang="en-US" sz="800" dirty="0">
                <a:latin typeface="Courier New" panose="02070309020205020404" pitchFamily="49" charset="0"/>
                <a:cs typeface="Courier New" panose="02070309020205020404" pitchFamily="49" charset="0"/>
              </a:rPr>
              <a:t>DMFMODULE </a:t>
            </a:r>
            <a:r>
              <a:rPr lang="en-US" sz="800" dirty="0" err="1">
                <a:latin typeface="Courier New" panose="02070309020205020404" pitchFamily="49" charset="0"/>
                <a:cs typeface="Courier New" panose="02070309020205020404" pitchFamily="49" charset="0"/>
              </a:rPr>
              <a:t>DmfModuleBranchTrack</a:t>
            </a:r>
            <a:r>
              <a:rPr lang="en-US" sz="800" dirty="0">
                <a:latin typeface="Courier New" panose="02070309020205020404" pitchFamily="49" charset="0"/>
                <a:cs typeface="Courier New" panose="02070309020205020404" pitchFamily="49" charset="0"/>
              </a:rPr>
              <a:t>;</a:t>
            </a:r>
          </a:p>
          <a:p>
            <a:r>
              <a:rPr lang="en-US" sz="800" dirty="0">
                <a:latin typeface="Courier New" panose="02070309020205020404" pitchFamily="49" charset="0"/>
                <a:cs typeface="Courier New" panose="02070309020205020404" pitchFamily="49" charset="0"/>
              </a:rPr>
              <a:t>} </a:t>
            </a:r>
            <a:r>
              <a:rPr lang="en-US" sz="800" dirty="0">
                <a:highlight>
                  <a:srgbClr val="FFFF00"/>
                </a:highlight>
                <a:latin typeface="Courier New" panose="02070309020205020404" pitchFamily="49" charset="0"/>
                <a:cs typeface="Courier New" panose="02070309020205020404" pitchFamily="49" charset="0"/>
              </a:rPr>
              <a:t>DEVICE_CONTEXT, *PDEVICE_CONTEXT</a:t>
            </a:r>
            <a:r>
              <a:rPr lang="en-US" sz="800" dirty="0">
                <a:latin typeface="Courier New" panose="02070309020205020404" pitchFamily="49" charset="0"/>
                <a:cs typeface="Courier New" panose="02070309020205020404" pitchFamily="49" charset="0"/>
              </a:rPr>
              <a:t>;</a:t>
            </a:r>
          </a:p>
        </p:txBody>
      </p:sp>
    </p:spTree>
    <p:extLst>
      <p:ext uri="{BB962C8B-B14F-4D97-AF65-F5344CB8AC3E}">
        <p14:creationId xmlns:p14="http://schemas.microsoft.com/office/powerpoint/2010/main" val="157416368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Other Notes about DMF</a:t>
            </a:r>
            <a:endParaRPr lang="zh-TW" altLang="en-US" sz="4800" dirty="0"/>
          </a:p>
        </p:txBody>
      </p:sp>
      <p:sp>
        <p:nvSpPr>
          <p:cNvPr id="11" name="文字版面配置區 10"/>
          <p:cNvSpPr>
            <a:spLocks noGrp="1"/>
          </p:cNvSpPr>
          <p:nvPr>
            <p:ph type="body" sz="quarter" idx="10"/>
          </p:nvPr>
        </p:nvSpPr>
        <p:spPr>
          <a:xfrm>
            <a:off x="274639" y="1172522"/>
            <a:ext cx="11887200" cy="4920774"/>
          </a:xfrm>
        </p:spPr>
        <p:txBody>
          <a:bodyPr>
            <a:normAutofit/>
          </a:bodyPr>
          <a:lstStyle/>
          <a:p>
            <a:pPr marL="342900" lvl="1" indent="-342900">
              <a:buFont typeface="Arial" panose="020B0604020202020204" pitchFamily="34" charset="0"/>
              <a:buChar char="•"/>
            </a:pPr>
            <a:r>
              <a:rPr lang="en-US" altLang="zh-TW" dirty="0"/>
              <a:t>DMF supports:</a:t>
            </a:r>
          </a:p>
          <a:p>
            <a:pPr marL="571500" lvl="2" indent="-342900">
              <a:buFont typeface="Arial" panose="020B0604020202020204" pitchFamily="34" charset="0"/>
              <a:buChar char="•"/>
            </a:pPr>
            <a:r>
              <a:rPr lang="en-US" altLang="zh-TW" dirty="0"/>
              <a:t>Function, Filter, Bus drivers and non-PnP drivers as well as NDIS Class Extensions.</a:t>
            </a:r>
          </a:p>
          <a:p>
            <a:pPr marL="571500" lvl="2" indent="-342900">
              <a:buFont typeface="Arial" panose="020B0604020202020204" pitchFamily="34" charset="0"/>
              <a:buChar char="•"/>
            </a:pPr>
            <a:r>
              <a:rPr lang="en-US" altLang="zh-TW" dirty="0"/>
              <a:t>Kernel-mode and User-mode drivers.</a:t>
            </a:r>
          </a:p>
          <a:p>
            <a:pPr marL="571500" lvl="2" indent="-342900">
              <a:buFont typeface="Arial" panose="020B0604020202020204" pitchFamily="34" charset="0"/>
              <a:buChar char="•"/>
            </a:pPr>
            <a:r>
              <a:rPr lang="en-US" altLang="zh-TW" dirty="0"/>
              <a:t>C and C++ drivers. </a:t>
            </a:r>
          </a:p>
          <a:p>
            <a:pPr marL="342900" lvl="1" indent="-342900">
              <a:buFont typeface="Arial" panose="020B0604020202020204" pitchFamily="34" charset="0"/>
              <a:buChar char="•"/>
            </a:pPr>
            <a:r>
              <a:rPr lang="en-US" altLang="zh-TW" dirty="0"/>
              <a:t>DMF Modules always expose a C interface, but internally can use C++. Some of our User-mode drivers use COM.</a:t>
            </a:r>
          </a:p>
          <a:p>
            <a:pPr marL="342900" lvl="1" indent="-342900">
              <a:buFont typeface="Arial" panose="020B0604020202020204" pitchFamily="34" charset="0"/>
              <a:buChar char="•"/>
            </a:pPr>
            <a:r>
              <a:rPr lang="en-US" altLang="zh-TW" dirty="0"/>
              <a:t>DMF developers should </a:t>
            </a:r>
            <a:r>
              <a:rPr lang="en-US" altLang="zh-TW" b="1" u="sng" dirty="0"/>
              <a:t>always work with DEBUG build </a:t>
            </a:r>
            <a:r>
              <a:rPr lang="en-US" altLang="zh-TW" dirty="0"/>
              <a:t>as that is DMF’s “Verifier” which uses ASSERT() heavily.</a:t>
            </a:r>
          </a:p>
          <a:p>
            <a:pPr marL="342900" lvl="1" indent="-342900">
              <a:buFont typeface="Arial" panose="020B0604020202020204" pitchFamily="34" charset="0"/>
              <a:buChar char="•"/>
            </a:pPr>
            <a:r>
              <a:rPr lang="en-US" altLang="zh-TW" dirty="0"/>
              <a:t>Microsoft Surface Team has used DMF for over three years.</a:t>
            </a:r>
          </a:p>
          <a:p>
            <a:pPr marL="342900" lvl="1" indent="-342900">
              <a:buFont typeface="Arial" panose="020B0604020202020204" pitchFamily="34" charset="0"/>
              <a:buChar char="•"/>
            </a:pPr>
            <a:r>
              <a:rPr lang="en-US" altLang="zh-TW" dirty="0"/>
              <a:t>Some of our drivers have as much as </a:t>
            </a:r>
            <a:r>
              <a:rPr lang="en-US" altLang="zh-TW" u="sng" dirty="0"/>
              <a:t>99% code reuse</a:t>
            </a:r>
            <a:r>
              <a:rPr lang="en-US" altLang="zh-TW" dirty="0"/>
              <a:t> (based on lines of code in Client driver). These drivers consist of 2 or 3 callback functions and the </a:t>
            </a:r>
            <a:r>
              <a:rPr lang="en-US" altLang="zh-TW" dirty="0" err="1"/>
              <a:t>ModulesAdd</a:t>
            </a:r>
            <a:r>
              <a:rPr lang="en-US" altLang="zh-TW" dirty="0"/>
              <a:t>() function.</a:t>
            </a:r>
          </a:p>
          <a:p>
            <a:pPr marL="342900" lvl="1" indent="-342900">
              <a:buFont typeface="Arial" panose="020B0604020202020204" pitchFamily="34" charset="0"/>
              <a:buChar char="•"/>
            </a:pPr>
            <a:r>
              <a:rPr lang="en-US" altLang="zh-TW" dirty="0"/>
              <a:t>Driver with </a:t>
            </a:r>
            <a:r>
              <a:rPr lang="en-US" altLang="zh-TW" u="sng" dirty="0"/>
              <a:t>least</a:t>
            </a:r>
            <a:r>
              <a:rPr lang="en-US" altLang="zh-TW" dirty="0"/>
              <a:t> amount of code reuse still reuses 69%.</a:t>
            </a:r>
          </a:p>
          <a:p>
            <a:pPr marL="342900" lvl="1" indent="-342900">
              <a:buFont typeface="Arial" panose="020B0604020202020204" pitchFamily="34" charset="0"/>
              <a:buChar char="•"/>
            </a:pPr>
            <a:endParaRPr lang="en-US" altLang="zh-TW" dirty="0"/>
          </a:p>
          <a:p>
            <a:pPr marL="342900" lvl="1" indent="-342900">
              <a:buFont typeface="Arial" panose="020B0604020202020204" pitchFamily="34" charset="0"/>
              <a:buChar char="•"/>
            </a:pPr>
            <a:r>
              <a:rPr lang="en-US" altLang="zh-TW" dirty="0"/>
              <a:t>Remember: The true power of DMF is that it allows you to build your own Modules!</a:t>
            </a:r>
          </a:p>
          <a:p>
            <a:pPr lvl="1"/>
            <a:endParaRPr lang="en-US" altLang="zh-TW" dirty="0"/>
          </a:p>
        </p:txBody>
      </p:sp>
    </p:spTree>
    <p:extLst>
      <p:ext uri="{BB962C8B-B14F-4D97-AF65-F5344CB8AC3E}">
        <p14:creationId xmlns:p14="http://schemas.microsoft.com/office/powerpoint/2010/main" val="132266750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Resources</a:t>
            </a:r>
            <a:endParaRPr lang="zh-TW" altLang="en-US" sz="4800" dirty="0"/>
          </a:p>
        </p:txBody>
      </p:sp>
      <p:sp>
        <p:nvSpPr>
          <p:cNvPr id="11" name="文字版面配置區 10"/>
          <p:cNvSpPr>
            <a:spLocks noGrp="1"/>
          </p:cNvSpPr>
          <p:nvPr>
            <p:ph type="body" sz="quarter" idx="10"/>
          </p:nvPr>
        </p:nvSpPr>
        <p:spPr>
          <a:xfrm>
            <a:off x="274638" y="1212850"/>
            <a:ext cx="11798026" cy="4490973"/>
          </a:xfrm>
        </p:spPr>
        <p:txBody>
          <a:bodyPr/>
          <a:lstStyle/>
          <a:p>
            <a:r>
              <a:rPr lang="en-US" altLang="zh-TW" sz="4000" dirty="0">
                <a:latin typeface="+mj-lt"/>
              </a:rPr>
              <a:t>Links</a:t>
            </a:r>
            <a:endParaRPr lang="en-US" altLang="zh-TW" sz="4000" dirty="0"/>
          </a:p>
          <a:p>
            <a:pPr lvl="1"/>
            <a:r>
              <a:rPr lang="en-US" altLang="zh-TW" dirty="0"/>
              <a:t>Github repository			: </a:t>
            </a:r>
            <a:r>
              <a:rPr lang="en-US" altLang="zh-TW" dirty="0">
                <a:hlinkClick r:id="rId2"/>
              </a:rPr>
              <a:t>https://github.com/Microsoft/DMF</a:t>
            </a:r>
            <a:endParaRPr lang="en-US" altLang="zh-TW" dirty="0"/>
          </a:p>
          <a:p>
            <a:pPr lvl="1"/>
            <a:endParaRPr lang="en-US" altLang="zh-TW" dirty="0"/>
          </a:p>
          <a:p>
            <a:pPr lvl="1"/>
            <a:r>
              <a:rPr lang="en-US" altLang="zh-TW" dirty="0"/>
              <a:t>Blog post is here			: </a:t>
            </a:r>
            <a:r>
              <a:rPr lang="en-US" u="sng" dirty="0">
                <a:hlinkClick r:id="rId3"/>
              </a:rPr>
              <a:t>http://aka.ms/DMF</a:t>
            </a:r>
            <a:r>
              <a:rPr lang="en-US" dirty="0"/>
              <a:t> </a:t>
            </a:r>
            <a:endParaRPr lang="en-US" altLang="zh-TW" dirty="0"/>
          </a:p>
          <a:p>
            <a:pPr lvl="1"/>
            <a:endParaRPr lang="en-US" altLang="zh-TW" dirty="0"/>
          </a:p>
          <a:p>
            <a:pPr lvl="1"/>
            <a:r>
              <a:rPr lang="en-US" altLang="zh-TW" dirty="0"/>
              <a:t>Documentation is here		: </a:t>
            </a:r>
            <a:r>
              <a:rPr lang="en-US" altLang="zh-TW" dirty="0">
                <a:hlinkClick r:id="rId4"/>
              </a:rPr>
              <a:t>https://github.com/Microsoft/DMF/tree/master/Dmf/Documentation</a:t>
            </a:r>
            <a:endParaRPr lang="en-US" altLang="zh-TW" dirty="0"/>
          </a:p>
          <a:p>
            <a:pPr lvl="1"/>
            <a:endParaRPr lang="en-US" altLang="zh-TW" dirty="0"/>
          </a:p>
          <a:p>
            <a:pPr lvl="1"/>
            <a:r>
              <a:rPr lang="en-US" altLang="zh-TW" dirty="0"/>
              <a:t>Email contacts			: </a:t>
            </a:r>
            <a:r>
              <a:rPr lang="en-US" altLang="zh-TW" dirty="0">
                <a:hlinkClick r:id="rId5"/>
              </a:rPr>
              <a:t>dmf-feedback@microsoft.com</a:t>
            </a:r>
            <a:endParaRPr lang="en-US" altLang="zh-TW" dirty="0"/>
          </a:p>
          <a:p>
            <a:pPr lvl="1"/>
            <a:endParaRPr lang="en-US" altLang="zh-TW" dirty="0"/>
          </a:p>
          <a:p>
            <a:pPr lvl="1"/>
            <a:r>
              <a:rPr lang="en-US" altLang="zh-TW" dirty="0"/>
              <a:t>Component Firmware Update	: </a:t>
            </a:r>
            <a:r>
              <a:rPr lang="en-US" altLang="zh-TW" dirty="0">
                <a:hlinkClick r:id="rId6"/>
              </a:rPr>
              <a:t>http://aka.ms/CFU</a:t>
            </a:r>
            <a:endParaRPr lang="en-US" altLang="zh-TW" dirty="0"/>
          </a:p>
          <a:p>
            <a:pPr lvl="1"/>
            <a:endParaRPr lang="en-US" altLang="zh-TW" dirty="0"/>
          </a:p>
          <a:p>
            <a:pPr lvl="1"/>
            <a:r>
              <a:rPr lang="en-US" altLang="zh-TW" dirty="0"/>
              <a:t>I will be available throughout WinHEC for any questions, feedback or more in depth discussion.</a:t>
            </a:r>
          </a:p>
        </p:txBody>
      </p:sp>
    </p:spTree>
    <p:extLst>
      <p:ext uri="{BB962C8B-B14F-4D97-AF65-F5344CB8AC3E}">
        <p14:creationId xmlns:p14="http://schemas.microsoft.com/office/powerpoint/2010/main" val="37540884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Demo</a:t>
            </a:r>
            <a:endParaRPr lang="zh-TW" altLang="en-US" sz="4800" dirty="0"/>
          </a:p>
        </p:txBody>
      </p:sp>
      <p:sp>
        <p:nvSpPr>
          <p:cNvPr id="11" name="文字版面配置區 10"/>
          <p:cNvSpPr>
            <a:spLocks noGrp="1"/>
          </p:cNvSpPr>
          <p:nvPr>
            <p:ph type="body" sz="quarter" idx="10"/>
          </p:nvPr>
        </p:nvSpPr>
        <p:spPr>
          <a:xfrm>
            <a:off x="274638" y="1212850"/>
            <a:ext cx="11798026" cy="4490973"/>
          </a:xfrm>
        </p:spPr>
        <p:txBody>
          <a:bodyPr>
            <a:normAutofit lnSpcReduction="10000"/>
          </a:bodyPr>
          <a:lstStyle/>
          <a:p>
            <a:r>
              <a:rPr lang="en-US" altLang="zh-TW" sz="4000" dirty="0">
                <a:latin typeface="+mj-lt"/>
              </a:rPr>
              <a:t>Steps:</a:t>
            </a:r>
            <a:endParaRPr lang="en-US" altLang="zh-TW" sz="4000" dirty="0"/>
          </a:p>
          <a:p>
            <a:pPr marL="514350" lvl="1" indent="-514350">
              <a:buFont typeface="+mj-lt"/>
              <a:buAutoNum type="arabicPeriod"/>
            </a:pPr>
            <a:r>
              <a:rPr lang="en-US" altLang="zh-TW" sz="2800" dirty="0"/>
              <a:t>Clone DMF Repository</a:t>
            </a:r>
          </a:p>
          <a:p>
            <a:pPr marL="514350" lvl="1" indent="-514350">
              <a:buFont typeface="+mj-lt"/>
              <a:buAutoNum type="arabicPeriod"/>
            </a:pPr>
            <a:r>
              <a:rPr lang="en-US" altLang="zh-TW" sz="2800" dirty="0"/>
              <a:t>Build DMF</a:t>
            </a:r>
          </a:p>
          <a:p>
            <a:pPr marL="514350" lvl="1" indent="-514350">
              <a:buFont typeface="+mj-lt"/>
              <a:buAutoNum type="arabicPeriod"/>
            </a:pPr>
            <a:r>
              <a:rPr lang="en-US" altLang="zh-TW" sz="2800" dirty="0"/>
              <a:t>Build Samples</a:t>
            </a:r>
          </a:p>
          <a:p>
            <a:pPr marL="514350" lvl="1" indent="-514350">
              <a:buFont typeface="+mj-lt"/>
              <a:buAutoNum type="arabicPeriod"/>
            </a:pPr>
            <a:r>
              <a:rPr lang="en-US" altLang="zh-TW" sz="2800" dirty="0"/>
              <a:t>Overview of Repository to show documentation</a:t>
            </a:r>
          </a:p>
          <a:p>
            <a:pPr marL="514350" lvl="1" indent="-514350">
              <a:buFont typeface="+mj-lt"/>
              <a:buAutoNum type="arabicPeriod"/>
            </a:pPr>
            <a:endParaRPr lang="en-US" altLang="zh-TW" dirty="0"/>
          </a:p>
          <a:p>
            <a:pPr lvl="1"/>
            <a:r>
              <a:rPr lang="en-US" altLang="zh-TW" sz="2800" dirty="0"/>
              <a:t>Note: There are many ways to build DMF, however in the repository only contains .</a:t>
            </a:r>
            <a:r>
              <a:rPr lang="en-US" altLang="zh-TW" sz="2800" dirty="0" err="1"/>
              <a:t>vcxproj</a:t>
            </a:r>
            <a:r>
              <a:rPr lang="en-US" altLang="zh-TW" sz="2800" dirty="0"/>
              <a:t>  files. Soon, we will add two other ways to build:</a:t>
            </a:r>
          </a:p>
          <a:p>
            <a:pPr marL="571500" lvl="2" indent="-342900">
              <a:buFont typeface="Arial" panose="020B0604020202020204" pitchFamily="34" charset="0"/>
              <a:buChar char="•"/>
            </a:pPr>
            <a:r>
              <a:rPr lang="en-US" altLang="zh-TW" sz="3000" dirty="0"/>
              <a:t>sources file using legacy DDK.</a:t>
            </a:r>
          </a:p>
          <a:p>
            <a:pPr marL="571500" lvl="2" indent="-342900">
              <a:buFont typeface="Arial" panose="020B0604020202020204" pitchFamily="34" charset="0"/>
              <a:buChar char="•"/>
            </a:pPr>
            <a:r>
              <a:rPr lang="en-US" altLang="zh-TW" sz="3000" dirty="0" err="1"/>
              <a:t>makefiles</a:t>
            </a:r>
            <a:r>
              <a:rPr lang="en-US" altLang="zh-TW" sz="3000" dirty="0"/>
              <a:t> (even more legacy)</a:t>
            </a:r>
          </a:p>
        </p:txBody>
      </p:sp>
    </p:spTree>
    <p:extLst>
      <p:ext uri="{BB962C8B-B14F-4D97-AF65-F5344CB8AC3E}">
        <p14:creationId xmlns:p14="http://schemas.microsoft.com/office/powerpoint/2010/main" val="307592298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74639" y="295274"/>
            <a:ext cx="9781801" cy="917575"/>
          </a:xfrm>
        </p:spPr>
        <p:txBody>
          <a:bodyPr/>
          <a:lstStyle/>
          <a:p>
            <a:r>
              <a:rPr lang="en-US" altLang="zh-TW" sz="4800" dirty="0"/>
              <a:t>Part 1 Summary</a:t>
            </a:r>
            <a:endParaRPr lang="zh-TW" altLang="en-US" sz="4800" dirty="0"/>
          </a:p>
        </p:txBody>
      </p:sp>
      <p:sp>
        <p:nvSpPr>
          <p:cNvPr id="11" name="文字版面配置區 10"/>
          <p:cNvSpPr>
            <a:spLocks noGrp="1"/>
          </p:cNvSpPr>
          <p:nvPr>
            <p:ph type="body" sz="quarter" idx="10"/>
          </p:nvPr>
        </p:nvSpPr>
        <p:spPr>
          <a:xfrm>
            <a:off x="274638" y="1628800"/>
            <a:ext cx="11887200" cy="4832092"/>
          </a:xfrm>
        </p:spPr>
        <p:txBody>
          <a:bodyPr/>
          <a:lstStyle/>
          <a:p>
            <a:r>
              <a:rPr lang="en-US" altLang="zh-TW" sz="4000" dirty="0">
                <a:latin typeface="+mj-lt"/>
              </a:rPr>
              <a:t>Goals of DMF</a:t>
            </a:r>
            <a:endParaRPr lang="en-US" altLang="zh-TW" sz="4000" dirty="0"/>
          </a:p>
          <a:p>
            <a:pPr lvl="1"/>
            <a:r>
              <a:rPr lang="en-US" altLang="zh-TW" dirty="0"/>
              <a:t>Spend time writing and debugging new code to </a:t>
            </a:r>
            <a:r>
              <a:rPr lang="en-US" altLang="zh-TW" b="1" u="sng" dirty="0"/>
              <a:t>solve new problems</a:t>
            </a:r>
            <a:r>
              <a:rPr lang="en-US" altLang="zh-TW" dirty="0"/>
              <a:t>!</a:t>
            </a:r>
          </a:p>
          <a:p>
            <a:pPr lvl="1"/>
            <a:endParaRPr lang="en-US" altLang="zh-TW" dirty="0"/>
          </a:p>
          <a:p>
            <a:r>
              <a:rPr lang="en-US" altLang="zh-TW" sz="4000" dirty="0"/>
              <a:t>Call to Action</a:t>
            </a:r>
          </a:p>
          <a:p>
            <a:pPr marL="342900" lvl="1" indent="-342900">
              <a:buFont typeface="Arial" panose="020B0604020202020204" pitchFamily="34" charset="0"/>
              <a:buChar char="•"/>
            </a:pPr>
            <a:r>
              <a:rPr lang="en-US" altLang="zh-TW" dirty="0"/>
              <a:t>Download the latest release of DMF and build it.</a:t>
            </a:r>
          </a:p>
          <a:p>
            <a:pPr marL="342900" lvl="1" indent="-342900">
              <a:buFont typeface="Arial" panose="020B0604020202020204" pitchFamily="34" charset="0"/>
              <a:buChar char="•"/>
            </a:pPr>
            <a:r>
              <a:rPr lang="en-US" altLang="zh-TW" dirty="0"/>
              <a:t>Read the list of available Modules.</a:t>
            </a:r>
          </a:p>
          <a:p>
            <a:pPr marL="342900" lvl="1" indent="-342900">
              <a:buFont typeface="Arial" panose="020B0604020202020204" pitchFamily="34" charset="0"/>
              <a:buChar char="•"/>
            </a:pPr>
            <a:r>
              <a:rPr lang="en-US" altLang="zh-TW" dirty="0"/>
              <a:t>Read the samples.</a:t>
            </a:r>
          </a:p>
          <a:p>
            <a:pPr marL="342900" lvl="1" indent="-342900">
              <a:buFont typeface="Arial" panose="020B0604020202020204" pitchFamily="34" charset="0"/>
              <a:buChar char="•"/>
            </a:pPr>
            <a:r>
              <a:rPr lang="en-US" altLang="zh-TW" dirty="0"/>
              <a:t>Read the documentation.</a:t>
            </a:r>
          </a:p>
          <a:p>
            <a:pPr marL="342900" lvl="1" indent="-342900">
              <a:buFont typeface="Arial" panose="020B0604020202020204" pitchFamily="34" charset="0"/>
              <a:buChar char="•"/>
            </a:pPr>
            <a:r>
              <a:rPr lang="en-US" altLang="zh-TW" dirty="0"/>
              <a:t>Try to use a Module in a driver.</a:t>
            </a:r>
          </a:p>
          <a:p>
            <a:pPr marL="342900" lvl="1" indent="-342900">
              <a:buFont typeface="Arial" panose="020B0604020202020204" pitchFamily="34" charset="0"/>
              <a:buChar char="•"/>
            </a:pPr>
            <a:r>
              <a:rPr lang="en-US" altLang="zh-TW" dirty="0"/>
              <a:t>Try to write a Module you need and use it in a driver.</a:t>
            </a:r>
          </a:p>
          <a:p>
            <a:pPr marL="342900" lvl="1" indent="-342900">
              <a:buFont typeface="Arial" panose="020B0604020202020204" pitchFamily="34" charset="0"/>
              <a:buChar char="•"/>
            </a:pPr>
            <a:r>
              <a:rPr lang="en-US" altLang="zh-TW" dirty="0"/>
              <a:t>Try to write a whole driver using Modules.</a:t>
            </a:r>
          </a:p>
          <a:p>
            <a:pPr marL="342900" lvl="1" indent="-342900">
              <a:buFont typeface="Arial" panose="020B0604020202020204" pitchFamily="34" charset="0"/>
              <a:buChar char="•"/>
            </a:pPr>
            <a:r>
              <a:rPr lang="en-US" altLang="zh-TW" dirty="0"/>
              <a:t>Send us questions and feedback!</a:t>
            </a:r>
          </a:p>
        </p:txBody>
      </p:sp>
      <p:sp>
        <p:nvSpPr>
          <p:cNvPr id="4" name="Rectangle: Rounded Corners 3">
            <a:extLst>
              <a:ext uri="{FF2B5EF4-FFF2-40B4-BE49-F238E27FC236}">
                <a16:creationId xmlns:a16="http://schemas.microsoft.com/office/drawing/2014/main" id="{076B0F76-E726-4D77-8A60-7820DD3D3F0D}"/>
              </a:ext>
            </a:extLst>
          </p:cNvPr>
          <p:cNvSpPr/>
          <p:nvPr/>
        </p:nvSpPr>
        <p:spPr>
          <a:xfrm>
            <a:off x="407368" y="1124744"/>
            <a:ext cx="8064896" cy="40732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t>Goal: Make driver programming </a:t>
            </a:r>
            <a:r>
              <a:rPr lang="en-US" altLang="zh-TW" b="1" u="sng" dirty="0"/>
              <a:t>easier</a:t>
            </a:r>
            <a:r>
              <a:rPr lang="en-US" altLang="zh-TW" dirty="0"/>
              <a:t>, </a:t>
            </a:r>
            <a:r>
              <a:rPr lang="en-US" altLang="zh-TW" b="1" u="sng" dirty="0"/>
              <a:t>faster</a:t>
            </a:r>
            <a:r>
              <a:rPr lang="en-US" altLang="zh-TW" dirty="0"/>
              <a:t>, </a:t>
            </a:r>
            <a:r>
              <a:rPr lang="en-US" altLang="zh-TW" b="1" u="sng" dirty="0"/>
              <a:t>cheaper</a:t>
            </a:r>
            <a:r>
              <a:rPr lang="en-US" altLang="zh-TW" dirty="0"/>
              <a:t> and more </a:t>
            </a:r>
            <a:r>
              <a:rPr lang="en-US" altLang="zh-TW" b="1" u="sng" dirty="0"/>
              <a:t>satisfying</a:t>
            </a:r>
            <a:r>
              <a:rPr lang="en-US" altLang="zh-TW" dirty="0"/>
              <a:t>.</a:t>
            </a:r>
            <a:endParaRPr lang="en-US" dirty="0"/>
          </a:p>
        </p:txBody>
      </p:sp>
    </p:spTree>
    <p:extLst>
      <p:ext uri="{BB962C8B-B14F-4D97-AF65-F5344CB8AC3E}">
        <p14:creationId xmlns:p14="http://schemas.microsoft.com/office/powerpoint/2010/main" val="132844779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Part 2</a:t>
            </a:r>
            <a:endParaRPr lang="zh-TW" altLang="en-US" sz="4800" dirty="0"/>
          </a:p>
        </p:txBody>
      </p:sp>
      <p:sp>
        <p:nvSpPr>
          <p:cNvPr id="11" name="文字版面配置區 10"/>
          <p:cNvSpPr>
            <a:spLocks noGrp="1"/>
          </p:cNvSpPr>
          <p:nvPr>
            <p:ph type="body" sz="quarter" idx="10"/>
          </p:nvPr>
        </p:nvSpPr>
        <p:spPr>
          <a:xfrm>
            <a:off x="274638" y="1212850"/>
            <a:ext cx="11887200" cy="5349876"/>
          </a:xfrm>
        </p:spPr>
        <p:txBody>
          <a:bodyPr>
            <a:normAutofit lnSpcReduction="10000"/>
          </a:bodyPr>
          <a:lstStyle/>
          <a:p>
            <a:r>
              <a:rPr lang="en-US" altLang="zh-TW" sz="4000" dirty="0">
                <a:latin typeface="+mj-lt"/>
              </a:rPr>
              <a:t>Section Introduction</a:t>
            </a:r>
          </a:p>
          <a:p>
            <a:r>
              <a:rPr lang="en-US" altLang="zh-TW" dirty="0">
                <a:solidFill>
                  <a:schemeClr val="bg1"/>
                </a:solidFill>
              </a:rPr>
              <a:t>Modules and Module Libraries</a:t>
            </a:r>
          </a:p>
          <a:p>
            <a:r>
              <a:rPr lang="en-US" altLang="zh-TW" sz="4000" dirty="0">
                <a:latin typeface="+mj-lt"/>
              </a:rPr>
              <a:t>Section Agenda:</a:t>
            </a:r>
          </a:p>
          <a:p>
            <a:r>
              <a:rPr lang="en-US" altLang="zh-TW" dirty="0">
                <a:solidFill>
                  <a:schemeClr val="bg1"/>
                </a:solidFill>
              </a:rPr>
              <a:t>Module Libraries</a:t>
            </a:r>
          </a:p>
          <a:p>
            <a:r>
              <a:rPr lang="en-US" altLang="zh-TW" dirty="0">
                <a:solidFill>
                  <a:schemeClr val="bg1"/>
                </a:solidFill>
              </a:rPr>
              <a:t>Modules</a:t>
            </a:r>
          </a:p>
          <a:p>
            <a:r>
              <a:rPr lang="en-US" altLang="zh-TW" dirty="0">
                <a:solidFill>
                  <a:schemeClr val="bg1"/>
                </a:solidFill>
              </a:rPr>
              <a:t>Module Callbacks</a:t>
            </a:r>
          </a:p>
          <a:p>
            <a:r>
              <a:rPr lang="en-US" altLang="zh-TW" dirty="0">
                <a:solidFill>
                  <a:schemeClr val="bg1"/>
                </a:solidFill>
              </a:rPr>
              <a:t>Steps to Create a Module from scratch</a:t>
            </a:r>
          </a:p>
          <a:p>
            <a:r>
              <a:rPr lang="en-US" altLang="zh-TW" dirty="0">
                <a:solidFill>
                  <a:schemeClr val="bg1"/>
                </a:solidFill>
              </a:rPr>
              <a:t>Steps to Create a Library from scratch</a:t>
            </a:r>
          </a:p>
          <a:p>
            <a:r>
              <a:rPr lang="en-US" altLang="zh-TW" dirty="0">
                <a:solidFill>
                  <a:schemeClr val="bg1"/>
                </a:solidFill>
              </a:rPr>
              <a:t>Static Modules/Dynamic Modules</a:t>
            </a:r>
          </a:p>
          <a:p>
            <a:r>
              <a:rPr lang="en-US" altLang="zh-TW" dirty="0">
                <a:solidFill>
                  <a:schemeClr val="bg1"/>
                </a:solidFill>
              </a:rPr>
              <a:t>Protocol/Transport Feature</a:t>
            </a:r>
          </a:p>
          <a:p>
            <a:endParaRPr lang="en-US" altLang="zh-TW" sz="2000" dirty="0">
              <a:solidFill>
                <a:schemeClr val="bg1"/>
              </a:solidFill>
            </a:endParaRPr>
          </a:p>
        </p:txBody>
      </p:sp>
    </p:spTree>
    <p:extLst>
      <p:ext uri="{BB962C8B-B14F-4D97-AF65-F5344CB8AC3E}">
        <p14:creationId xmlns:p14="http://schemas.microsoft.com/office/powerpoint/2010/main" val="2140233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What is a Module Library?</a:t>
            </a:r>
            <a:endParaRPr lang="zh-TW" altLang="en-US" sz="4800" dirty="0"/>
          </a:p>
        </p:txBody>
      </p:sp>
      <p:sp>
        <p:nvSpPr>
          <p:cNvPr id="11" name="文字版面配置區 10"/>
          <p:cNvSpPr>
            <a:spLocks noGrp="1"/>
          </p:cNvSpPr>
          <p:nvPr>
            <p:ph type="body" sz="quarter" idx="10"/>
          </p:nvPr>
        </p:nvSpPr>
        <p:spPr>
          <a:xfrm>
            <a:off x="274638" y="1340768"/>
            <a:ext cx="11726018" cy="5328592"/>
          </a:xfrm>
        </p:spPr>
        <p:txBody>
          <a:bodyPr>
            <a:normAutofit fontScale="92500" lnSpcReduction="10000"/>
          </a:bodyPr>
          <a:lstStyle/>
          <a:p>
            <a:pPr lvl="0"/>
            <a:r>
              <a:rPr lang="en-US" altLang="zh-TW" dirty="0"/>
              <a:t>A Module Library is a collection of Modules</a:t>
            </a:r>
          </a:p>
          <a:p>
            <a:pPr lvl="1"/>
            <a:r>
              <a:rPr lang="en-US" altLang="zh-TW" dirty="0"/>
              <a:t>Usually this collection has a common characteristic. Examples include:</a:t>
            </a:r>
          </a:p>
          <a:p>
            <a:pPr marL="571500" lvl="2" indent="-342900">
              <a:buFont typeface="Arial" panose="020B0604020202020204" pitchFamily="34" charset="0"/>
              <a:buChar char="•"/>
            </a:pPr>
            <a:r>
              <a:rPr lang="en-US" altLang="zh-TW" dirty="0"/>
              <a:t>They are components of a specific feature.</a:t>
            </a:r>
          </a:p>
          <a:p>
            <a:pPr marL="571500" lvl="2" indent="-342900">
              <a:buFont typeface="Arial" panose="020B0604020202020204" pitchFamily="34" charset="0"/>
              <a:buChar char="•"/>
            </a:pPr>
            <a:r>
              <a:rPr lang="en-US" altLang="zh-TW" dirty="0"/>
              <a:t>They are distributed separately to others.</a:t>
            </a:r>
          </a:p>
          <a:p>
            <a:pPr marL="571500" lvl="2" indent="-342900">
              <a:buFont typeface="Arial" panose="020B0604020202020204" pitchFamily="34" charset="0"/>
              <a:buChar char="•"/>
            </a:pPr>
            <a:endParaRPr lang="en-US" altLang="zh-TW" b="1" u="sng" dirty="0"/>
          </a:p>
          <a:p>
            <a:pPr lvl="2"/>
            <a:r>
              <a:rPr lang="en-US" altLang="zh-TW" b="1" u="sng" dirty="0"/>
              <a:t>Important: Client drivers link to a Module Library, not individual Modules themselves.</a:t>
            </a:r>
          </a:p>
          <a:p>
            <a:pPr lvl="1"/>
            <a:endParaRPr lang="en-US" altLang="zh-TW" dirty="0"/>
          </a:p>
          <a:p>
            <a:pPr lvl="0"/>
            <a:r>
              <a:rPr lang="en-US" altLang="zh-TW" dirty="0"/>
              <a:t>DMF contains a library of Modules</a:t>
            </a:r>
          </a:p>
          <a:p>
            <a:pPr marL="342900" lvl="1" indent="-342900">
              <a:buFont typeface="Arial" panose="020B0604020202020204" pitchFamily="34" charset="0"/>
              <a:buChar char="•"/>
            </a:pPr>
            <a:r>
              <a:rPr lang="en-US" altLang="zh-TW" dirty="0"/>
              <a:t>These Modules expose simple, root data structures that are common to all types of drivers.</a:t>
            </a:r>
          </a:p>
          <a:p>
            <a:pPr marL="342900" lvl="1" indent="-342900">
              <a:buFont typeface="Arial" panose="020B0604020202020204" pitchFamily="34" charset="0"/>
              <a:buChar char="•"/>
            </a:pPr>
            <a:r>
              <a:rPr lang="en-US" altLang="zh-TW" dirty="0"/>
              <a:t>Module authors can instantiate Modules from that Library to create more complex Modules or different versions of those Modules.</a:t>
            </a:r>
          </a:p>
          <a:p>
            <a:pPr marL="342900" lvl="1" indent="-342900">
              <a:buFont typeface="Arial" panose="020B0604020202020204" pitchFamily="34" charset="0"/>
              <a:buChar char="•"/>
            </a:pPr>
            <a:r>
              <a:rPr lang="en-US" altLang="zh-TW" dirty="0"/>
              <a:t>These Modules are used by DMF itself. (Parts of DMF are written using Modules that are automatically loaded as needed by the framework).</a:t>
            </a:r>
          </a:p>
          <a:p>
            <a:pPr marL="800100" lvl="3" indent="-342900">
              <a:buFont typeface="Arial" panose="020B0604020202020204" pitchFamily="34" charset="0"/>
              <a:buChar char="•"/>
            </a:pPr>
            <a:r>
              <a:rPr lang="en-US" altLang="zh-TW" dirty="0"/>
              <a:t>This allows us to add features to all Modules automatically in the future without Clients having to specifically instantiate those new Modules to access the new features.</a:t>
            </a:r>
          </a:p>
          <a:p>
            <a:pPr marL="342900" lvl="1" indent="-342900">
              <a:buFont typeface="Arial" panose="020B0604020202020204" pitchFamily="34" charset="0"/>
              <a:buChar char="•"/>
            </a:pPr>
            <a:r>
              <a:rPr lang="en-US" altLang="zh-TW" dirty="0"/>
              <a:t>New Module Libraries are usually supersets of the Module Library distributed with DMF.</a:t>
            </a:r>
          </a:p>
          <a:p>
            <a:pPr marL="342900" lvl="1" indent="-342900">
              <a:buFont typeface="Arial" panose="020B0604020202020204" pitchFamily="34" charset="0"/>
              <a:buChar char="•"/>
            </a:pPr>
            <a:r>
              <a:rPr lang="en-US" altLang="zh-TW" dirty="0"/>
              <a:t>Example: Surface Team has a Module Library named, “</a:t>
            </a:r>
            <a:r>
              <a:rPr lang="en-US" altLang="zh-TW" dirty="0" err="1"/>
              <a:t>Modules.Surface</a:t>
            </a:r>
            <a:r>
              <a:rPr lang="en-US" altLang="zh-TW" dirty="0"/>
              <a:t>”, a superset of “</a:t>
            </a:r>
            <a:r>
              <a:rPr lang="en-US" altLang="zh-TW" dirty="0" err="1"/>
              <a:t>Modules.Library</a:t>
            </a:r>
            <a:r>
              <a:rPr lang="en-US" altLang="zh-TW" dirty="0"/>
              <a:t>”.</a:t>
            </a:r>
          </a:p>
          <a:p>
            <a:pPr lvl="1"/>
            <a:endParaRPr lang="en-US" altLang="zh-TW" dirty="0"/>
          </a:p>
        </p:txBody>
      </p:sp>
    </p:spTree>
    <p:extLst>
      <p:ext uri="{BB962C8B-B14F-4D97-AF65-F5344CB8AC3E}">
        <p14:creationId xmlns:p14="http://schemas.microsoft.com/office/powerpoint/2010/main" val="21001036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What is DMF and what are its goals?</a:t>
            </a:r>
            <a:endParaRPr lang="zh-TW" altLang="en-US" sz="4800" dirty="0"/>
          </a:p>
        </p:txBody>
      </p:sp>
      <p:sp>
        <p:nvSpPr>
          <p:cNvPr id="11" name="文字版面配置區 10"/>
          <p:cNvSpPr>
            <a:spLocks noGrp="1"/>
          </p:cNvSpPr>
          <p:nvPr>
            <p:ph type="body" sz="quarter" idx="10"/>
          </p:nvPr>
        </p:nvSpPr>
        <p:spPr>
          <a:xfrm>
            <a:off x="274638" y="1212850"/>
            <a:ext cx="11887200" cy="5109091"/>
          </a:xfrm>
        </p:spPr>
        <p:txBody>
          <a:bodyPr/>
          <a:lstStyle/>
          <a:p>
            <a:r>
              <a:rPr lang="en-US" altLang="zh-TW" sz="4000" dirty="0">
                <a:latin typeface="+mj-lt"/>
              </a:rPr>
              <a:t>Framework that makes it easier to write better drivers</a:t>
            </a:r>
            <a:endParaRPr lang="en-US" altLang="zh-TW" sz="4000" dirty="0"/>
          </a:p>
          <a:p>
            <a:pPr lvl="1"/>
            <a:r>
              <a:rPr lang="en-US" altLang="zh-TW" dirty="0"/>
              <a:t>“DMF Drivers” </a:t>
            </a:r>
            <a:r>
              <a:rPr lang="en-US" altLang="zh-TW" u="sng" dirty="0"/>
              <a:t>are</a:t>
            </a:r>
            <a:r>
              <a:rPr lang="en-US" altLang="zh-TW" dirty="0"/>
              <a:t> “WDF Drivers”. Programmers use WDF and DMF together.</a:t>
            </a:r>
          </a:p>
          <a:p>
            <a:r>
              <a:rPr lang="en-US" altLang="zh-TW" sz="4000" dirty="0">
                <a:latin typeface="+mj-lt"/>
              </a:rPr>
              <a:t>Goals</a:t>
            </a:r>
          </a:p>
          <a:p>
            <a:pPr lvl="1"/>
            <a:r>
              <a:rPr lang="en-US" altLang="zh-TW" dirty="0">
                <a:highlight>
                  <a:srgbClr val="008000"/>
                </a:highlight>
              </a:rPr>
              <a:t>Make it easier and more intuitive to write </a:t>
            </a:r>
            <a:r>
              <a:rPr lang="en-US" altLang="zh-TW" b="1" u="sng" dirty="0">
                <a:highlight>
                  <a:srgbClr val="008000"/>
                </a:highlight>
              </a:rPr>
              <a:t>modular</a:t>
            </a:r>
            <a:r>
              <a:rPr lang="en-US" altLang="zh-TW" dirty="0">
                <a:highlight>
                  <a:srgbClr val="008000"/>
                </a:highlight>
              </a:rPr>
              <a:t>, </a:t>
            </a:r>
            <a:r>
              <a:rPr lang="en-US" altLang="zh-TW" b="1" u="sng" dirty="0">
                <a:highlight>
                  <a:srgbClr val="008000"/>
                </a:highlight>
              </a:rPr>
              <a:t>layered code</a:t>
            </a:r>
            <a:r>
              <a:rPr lang="en-US" altLang="zh-TW" dirty="0">
                <a:highlight>
                  <a:srgbClr val="008000"/>
                </a:highlight>
              </a:rPr>
              <a:t> inside drivers.</a:t>
            </a:r>
          </a:p>
          <a:p>
            <a:pPr lvl="1"/>
            <a:r>
              <a:rPr lang="en-US" altLang="zh-TW" dirty="0">
                <a:highlight>
                  <a:srgbClr val="008000"/>
                </a:highlight>
              </a:rPr>
              <a:t>Make it possible to </a:t>
            </a:r>
            <a:r>
              <a:rPr lang="en-US" altLang="zh-TW" b="1" u="sng" dirty="0">
                <a:highlight>
                  <a:srgbClr val="008000"/>
                </a:highlight>
              </a:rPr>
              <a:t>directly reuse</a:t>
            </a:r>
            <a:r>
              <a:rPr lang="en-US" altLang="zh-TW" dirty="0">
                <a:highlight>
                  <a:srgbClr val="008000"/>
                </a:highlight>
              </a:rPr>
              <a:t> (by linking) driver code without using “copy/paste/modify”.</a:t>
            </a:r>
          </a:p>
          <a:p>
            <a:pPr lvl="1"/>
            <a:r>
              <a:rPr lang="en-US" altLang="zh-TW" dirty="0">
                <a:highlight>
                  <a:srgbClr val="008000"/>
                </a:highlight>
              </a:rPr>
              <a:t>Make it easier to </a:t>
            </a:r>
            <a:r>
              <a:rPr lang="en-US" altLang="zh-TW" b="1" u="sng" dirty="0">
                <a:highlight>
                  <a:srgbClr val="008000"/>
                </a:highlight>
              </a:rPr>
              <a:t>properly architect</a:t>
            </a:r>
            <a:r>
              <a:rPr lang="en-US" altLang="zh-TW" dirty="0">
                <a:highlight>
                  <a:srgbClr val="008000"/>
                </a:highlight>
              </a:rPr>
              <a:t> drivers by eliminating improper dependencies and code paths.</a:t>
            </a:r>
          </a:p>
          <a:p>
            <a:pPr lvl="1"/>
            <a:r>
              <a:rPr lang="en-US" altLang="zh-TW" dirty="0">
                <a:highlight>
                  <a:srgbClr val="008000"/>
                </a:highlight>
              </a:rPr>
              <a:t>Make it easier for driver writers to think using </a:t>
            </a:r>
            <a:r>
              <a:rPr lang="en-US" altLang="zh-TW" b="1" u="sng" dirty="0">
                <a:highlight>
                  <a:srgbClr val="008000"/>
                </a:highlight>
              </a:rPr>
              <a:t>high-level constructs</a:t>
            </a:r>
            <a:r>
              <a:rPr lang="en-US" altLang="zh-TW" dirty="0">
                <a:highlight>
                  <a:srgbClr val="008000"/>
                </a:highlight>
              </a:rPr>
              <a:t>.</a:t>
            </a:r>
          </a:p>
          <a:p>
            <a:pPr lvl="1"/>
            <a:r>
              <a:rPr lang="en-US" altLang="zh-TW" dirty="0">
                <a:highlight>
                  <a:srgbClr val="008000"/>
                </a:highlight>
              </a:rPr>
              <a:t>Make it easier for driver writers to create their own high-level constructs and let </a:t>
            </a:r>
            <a:r>
              <a:rPr lang="en-US" altLang="zh-TW" b="1" u="sng" dirty="0">
                <a:highlight>
                  <a:srgbClr val="008000"/>
                </a:highlight>
              </a:rPr>
              <a:t>others reuse</a:t>
            </a:r>
            <a:r>
              <a:rPr lang="en-US" altLang="zh-TW" dirty="0">
                <a:highlight>
                  <a:srgbClr val="008000"/>
                </a:highlight>
              </a:rPr>
              <a:t> them.</a:t>
            </a:r>
          </a:p>
          <a:p>
            <a:pPr lvl="1"/>
            <a:r>
              <a:rPr lang="en-US" altLang="zh-TW" dirty="0">
                <a:highlight>
                  <a:srgbClr val="008000"/>
                </a:highlight>
              </a:rPr>
              <a:t>Make driver programming </a:t>
            </a:r>
            <a:r>
              <a:rPr lang="en-US" altLang="zh-TW" b="1" u="sng" dirty="0">
                <a:highlight>
                  <a:srgbClr val="008000"/>
                </a:highlight>
              </a:rPr>
              <a:t>easier</a:t>
            </a:r>
            <a:r>
              <a:rPr lang="en-US" altLang="zh-TW" dirty="0">
                <a:highlight>
                  <a:srgbClr val="008000"/>
                </a:highlight>
              </a:rPr>
              <a:t>, </a:t>
            </a:r>
            <a:r>
              <a:rPr lang="en-US" altLang="zh-TW" b="1" u="sng" dirty="0">
                <a:highlight>
                  <a:srgbClr val="008000"/>
                </a:highlight>
              </a:rPr>
              <a:t>faster</a:t>
            </a:r>
            <a:r>
              <a:rPr lang="en-US" altLang="zh-TW" dirty="0">
                <a:highlight>
                  <a:srgbClr val="008000"/>
                </a:highlight>
              </a:rPr>
              <a:t>, </a:t>
            </a:r>
            <a:r>
              <a:rPr lang="en-US" altLang="zh-TW" b="1" u="sng" dirty="0">
                <a:highlight>
                  <a:srgbClr val="008000"/>
                </a:highlight>
              </a:rPr>
              <a:t>cheaper</a:t>
            </a:r>
            <a:r>
              <a:rPr lang="en-US" altLang="zh-TW" dirty="0">
                <a:highlight>
                  <a:srgbClr val="008000"/>
                </a:highlight>
              </a:rPr>
              <a:t> and more </a:t>
            </a:r>
            <a:r>
              <a:rPr lang="en-US" altLang="zh-TW" b="1" u="sng" dirty="0">
                <a:highlight>
                  <a:srgbClr val="008000"/>
                </a:highlight>
              </a:rPr>
              <a:t>satisfying</a:t>
            </a:r>
            <a:r>
              <a:rPr lang="en-US" altLang="zh-TW" dirty="0">
                <a:highlight>
                  <a:srgbClr val="008000"/>
                </a:highlight>
              </a:rPr>
              <a:t>.</a:t>
            </a:r>
          </a:p>
          <a:p>
            <a:r>
              <a:rPr lang="en-US" altLang="zh-TW" sz="4000" dirty="0">
                <a:latin typeface="+mj-lt"/>
              </a:rPr>
              <a:t>Result when the above goals are met:</a:t>
            </a:r>
          </a:p>
          <a:p>
            <a:pPr lvl="1"/>
            <a:r>
              <a:rPr lang="en-US" altLang="zh-TW" dirty="0"/>
              <a:t>Programmers spend more time thinking, writing and debugging </a:t>
            </a:r>
            <a:r>
              <a:rPr lang="en-US" altLang="zh-TW" b="1" u="sng" dirty="0"/>
              <a:t>new code that accomplishes their specific requirements</a:t>
            </a:r>
            <a:r>
              <a:rPr lang="en-US" altLang="zh-TW" dirty="0"/>
              <a:t> and less time writing code that has been written many times before.</a:t>
            </a:r>
          </a:p>
        </p:txBody>
      </p:sp>
    </p:spTree>
    <p:extLst>
      <p:ext uri="{BB962C8B-B14F-4D97-AF65-F5344CB8AC3E}">
        <p14:creationId xmlns:p14="http://schemas.microsoft.com/office/powerpoint/2010/main" val="21445718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500"/>
                                        <p:tgtEl>
                                          <p:spTgt spid="11">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xEl>
                                              <p:pRg st="1" end="1"/>
                                            </p:txEl>
                                          </p:spTgt>
                                        </p:tgtEl>
                                        <p:attrNameLst>
                                          <p:attrName>style.visibility</p:attrName>
                                        </p:attrNameLst>
                                      </p:cBhvr>
                                      <p:to>
                                        <p:strVal val="visible"/>
                                      </p:to>
                                    </p:set>
                                    <p:animEffect transition="in" filter="fade">
                                      <p:cBhvr>
                                        <p:cTn id="10" dur="500"/>
                                        <p:tgtEl>
                                          <p:spTgt spid="11">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animEffect transition="in" filter="fade">
                                      <p:cBhvr>
                                        <p:cTn id="15" dur="500"/>
                                        <p:tgtEl>
                                          <p:spTgt spid="11">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xEl>
                                              <p:pRg st="3" end="3"/>
                                            </p:txEl>
                                          </p:spTgt>
                                        </p:tgtEl>
                                        <p:attrNameLst>
                                          <p:attrName>style.visibility</p:attrName>
                                        </p:attrNameLst>
                                      </p:cBhvr>
                                      <p:to>
                                        <p:strVal val="visible"/>
                                      </p:to>
                                    </p:set>
                                    <p:animEffect transition="in" filter="fade">
                                      <p:cBhvr>
                                        <p:cTn id="18" dur="500"/>
                                        <p:tgtEl>
                                          <p:spTgt spid="11">
                                            <p:txEl>
                                              <p:pRg st="3" end="3"/>
                                            </p:txEl>
                                          </p:spTgt>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1">
                                            <p:txEl>
                                              <p:pRg st="4" end="4"/>
                                            </p:txEl>
                                          </p:spTgt>
                                        </p:tgtEl>
                                        <p:attrNameLst>
                                          <p:attrName>style.visibility</p:attrName>
                                        </p:attrNameLst>
                                      </p:cBhvr>
                                      <p:to>
                                        <p:strVal val="visible"/>
                                      </p:to>
                                    </p:set>
                                    <p:animEffect transition="in" filter="fade">
                                      <p:cBhvr>
                                        <p:cTn id="21" dur="500"/>
                                        <p:tgtEl>
                                          <p:spTgt spid="11">
                                            <p:txEl>
                                              <p:pRg st="4" end="4"/>
                                            </p:tx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txEl>
                                              <p:pRg st="5" end="5"/>
                                            </p:txEl>
                                          </p:spTgt>
                                        </p:tgtEl>
                                        <p:attrNameLst>
                                          <p:attrName>style.visibility</p:attrName>
                                        </p:attrNameLst>
                                      </p:cBhvr>
                                      <p:to>
                                        <p:strVal val="visible"/>
                                      </p:to>
                                    </p:set>
                                    <p:animEffect transition="in" filter="fade">
                                      <p:cBhvr>
                                        <p:cTn id="24" dur="500"/>
                                        <p:tgtEl>
                                          <p:spTgt spid="11">
                                            <p:txEl>
                                              <p:pRg st="5" end="5"/>
                                            </p:txEl>
                                          </p:spTgt>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1">
                                            <p:txEl>
                                              <p:pRg st="6" end="6"/>
                                            </p:txEl>
                                          </p:spTgt>
                                        </p:tgtEl>
                                        <p:attrNameLst>
                                          <p:attrName>style.visibility</p:attrName>
                                        </p:attrNameLst>
                                      </p:cBhvr>
                                      <p:to>
                                        <p:strVal val="visible"/>
                                      </p:to>
                                    </p:set>
                                    <p:animEffect transition="in" filter="fade">
                                      <p:cBhvr>
                                        <p:cTn id="27" dur="500"/>
                                        <p:tgtEl>
                                          <p:spTgt spid="11">
                                            <p:txEl>
                                              <p:pRg st="6" end="6"/>
                                            </p:txEl>
                                          </p:spTgt>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1">
                                            <p:txEl>
                                              <p:pRg st="7" end="7"/>
                                            </p:txEl>
                                          </p:spTgt>
                                        </p:tgtEl>
                                        <p:attrNameLst>
                                          <p:attrName>style.visibility</p:attrName>
                                        </p:attrNameLst>
                                      </p:cBhvr>
                                      <p:to>
                                        <p:strVal val="visible"/>
                                      </p:to>
                                    </p:set>
                                    <p:animEffect transition="in" filter="fade">
                                      <p:cBhvr>
                                        <p:cTn id="30" dur="500"/>
                                        <p:tgtEl>
                                          <p:spTgt spid="11">
                                            <p:txEl>
                                              <p:pRg st="7" end="7"/>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1">
                                            <p:txEl>
                                              <p:pRg st="8" end="8"/>
                                            </p:txEl>
                                          </p:spTgt>
                                        </p:tgtEl>
                                        <p:attrNameLst>
                                          <p:attrName>style.visibility</p:attrName>
                                        </p:attrNameLst>
                                      </p:cBhvr>
                                      <p:to>
                                        <p:strVal val="visible"/>
                                      </p:to>
                                    </p:set>
                                    <p:animEffect transition="in" filter="fade">
                                      <p:cBhvr>
                                        <p:cTn id="33" dur="500"/>
                                        <p:tgtEl>
                                          <p:spTgt spid="11">
                                            <p:txEl>
                                              <p:pRg st="8" end="8"/>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11">
                                            <p:txEl>
                                              <p:pRg st="9" end="9"/>
                                            </p:txEl>
                                          </p:spTgt>
                                        </p:tgtEl>
                                        <p:attrNameLst>
                                          <p:attrName>style.visibility</p:attrName>
                                        </p:attrNameLst>
                                      </p:cBhvr>
                                      <p:to>
                                        <p:strVal val="visible"/>
                                      </p:to>
                                    </p:set>
                                    <p:animEffect transition="in" filter="fade">
                                      <p:cBhvr>
                                        <p:cTn id="38" dur="500"/>
                                        <p:tgtEl>
                                          <p:spTgt spid="11">
                                            <p:txEl>
                                              <p:pRg st="9" end="9"/>
                                            </p:txEl>
                                          </p:spTgt>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11">
                                            <p:txEl>
                                              <p:pRg st="10" end="10"/>
                                            </p:txEl>
                                          </p:spTgt>
                                        </p:tgtEl>
                                        <p:attrNameLst>
                                          <p:attrName>style.visibility</p:attrName>
                                        </p:attrNameLst>
                                      </p:cBhvr>
                                      <p:to>
                                        <p:strVal val="visible"/>
                                      </p:to>
                                    </p:set>
                                    <p:animEffect transition="in" filter="fade">
                                      <p:cBhvr>
                                        <p:cTn id="41" dur="500"/>
                                        <p:tgtEl>
                                          <p:spTgt spid="11">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1"/>
            <a:r>
              <a:rPr lang="en-US" altLang="zh-TW" sz="2600" dirty="0"/>
              <a:t>In this section, we discuss how to write Modules.</a:t>
            </a:r>
          </a:p>
          <a:p>
            <a:pPr lvl="1"/>
            <a:endParaRPr lang="en-US" altLang="zh-TW" sz="2600" dirty="0"/>
          </a:p>
          <a:p>
            <a:pPr marL="457200" lvl="1" indent="-457200">
              <a:buFont typeface="Arial" panose="020B0604020202020204" pitchFamily="34" charset="0"/>
              <a:buChar char="•"/>
            </a:pPr>
            <a:r>
              <a:rPr lang="en-US" altLang="zh-TW" sz="2600" dirty="0"/>
              <a:t>Modules work like Lego blocks</a:t>
            </a:r>
          </a:p>
          <a:p>
            <a:pPr lvl="1"/>
            <a:endParaRPr lang="en-US" altLang="zh-TW" sz="2600" dirty="0"/>
          </a:p>
          <a:p>
            <a:pPr marL="457200" lvl="1" indent="-457200">
              <a:buFont typeface="Arial" panose="020B0604020202020204" pitchFamily="34" charset="0"/>
              <a:buChar char="•"/>
            </a:pPr>
            <a:r>
              <a:rPr lang="en-US" altLang="zh-TW" sz="2600" dirty="0"/>
              <a:t>Regardless of their purpose, Modules have a common interface and a common structure.</a:t>
            </a:r>
          </a:p>
          <a:p>
            <a:pPr marL="457200" lvl="1" indent="-457200">
              <a:buFont typeface="Arial" panose="020B0604020202020204" pitchFamily="34" charset="0"/>
              <a:buChar char="•"/>
            </a:pPr>
            <a:endParaRPr lang="en-US" altLang="zh-TW" sz="2600" dirty="0"/>
          </a:p>
          <a:p>
            <a:pPr marL="457200" lvl="1" indent="-457200">
              <a:buFont typeface="Arial" panose="020B0604020202020204" pitchFamily="34" charset="0"/>
              <a:buChar char="•"/>
            </a:pPr>
            <a:r>
              <a:rPr lang="en-US" altLang="zh-TW" sz="2600" dirty="0"/>
              <a:t>Later, we will see many Modules that perform many different functions. Yet, the interface to all them from creation to usage is the same.</a:t>
            </a:r>
          </a:p>
          <a:p>
            <a:pPr lvl="1"/>
            <a:endParaRPr lang="en-US" altLang="zh-TW" sz="2600" dirty="0"/>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4086751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40234" y="1484784"/>
            <a:ext cx="11726018" cy="2448272"/>
          </a:xfrm>
        </p:spPr>
        <p:txBody>
          <a:bodyPr>
            <a:normAutofit/>
          </a:bodyPr>
          <a:lstStyle/>
          <a:p>
            <a:pPr lvl="0"/>
            <a:r>
              <a:rPr lang="en-US" altLang="zh-TW" sz="3600" dirty="0"/>
              <a:t>Modules are composed of 3 files…</a:t>
            </a:r>
          </a:p>
          <a:p>
            <a:pPr marL="685800" lvl="2" indent="-457200">
              <a:buFont typeface="Arial" panose="020B0604020202020204" pitchFamily="34" charset="0"/>
              <a:buChar char="•"/>
            </a:pPr>
            <a:r>
              <a:rPr lang="en-US" altLang="zh-TW" sz="2800" dirty="0"/>
              <a:t>DMF_[ModuleName].h</a:t>
            </a:r>
          </a:p>
          <a:p>
            <a:pPr marL="685800" lvl="2" indent="-457200">
              <a:buFont typeface="Arial" panose="020B0604020202020204" pitchFamily="34" charset="0"/>
              <a:buChar char="•"/>
            </a:pPr>
            <a:r>
              <a:rPr lang="en-US" altLang="zh-TW" sz="2800" dirty="0"/>
              <a:t>DMF_[ModuleName].c</a:t>
            </a:r>
          </a:p>
          <a:p>
            <a:pPr marL="685800" lvl="2" indent="-457200">
              <a:buFont typeface="Arial" panose="020B0604020202020204" pitchFamily="34" charset="0"/>
              <a:buChar char="•"/>
            </a:pPr>
            <a:r>
              <a:rPr lang="en-US" altLang="zh-TW" sz="2800" dirty="0"/>
              <a:t>DMF_[ModuleName].md</a:t>
            </a:r>
          </a:p>
        </p:txBody>
      </p:sp>
      <p:sp>
        <p:nvSpPr>
          <p:cNvPr id="4" name="文字版面配置區 10">
            <a:extLst>
              <a:ext uri="{FF2B5EF4-FFF2-40B4-BE49-F238E27FC236}">
                <a16:creationId xmlns:a16="http://schemas.microsoft.com/office/drawing/2014/main" id="{0450A058-DB5F-4F8C-9B8E-017E9E5BE945}"/>
              </a:ext>
            </a:extLst>
          </p:cNvPr>
          <p:cNvSpPr txBox="1">
            <a:spLocks/>
          </p:cNvSpPr>
          <p:nvPr/>
        </p:nvSpPr>
        <p:spPr>
          <a:xfrm>
            <a:off x="232991" y="4293096"/>
            <a:ext cx="11726018" cy="1584176"/>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rgbClr val="0078D7"/>
                </a:solidFill>
                <a:latin typeface="+mn-lt"/>
                <a:ea typeface="+mn-ea"/>
                <a:cs typeface="+mn-cs"/>
              </a:defRPr>
            </a:lvl1pPr>
            <a:lvl2pPr marL="0" indent="0" algn="l" defTabSz="914400" rtl="0" eaLnBrk="1" latinLnBrk="0" hangingPunct="1">
              <a:lnSpc>
                <a:spcPct val="90000"/>
              </a:lnSpc>
              <a:spcBef>
                <a:spcPts val="500"/>
              </a:spcBef>
              <a:buFontTx/>
              <a:buNone/>
              <a:defRPr sz="2000" kern="1200">
                <a:solidFill>
                  <a:schemeClr val="bg1"/>
                </a:solidFill>
                <a:latin typeface="+mn-lt"/>
                <a:ea typeface="+mn-ea"/>
                <a:cs typeface="+mn-cs"/>
              </a:defRPr>
            </a:lvl2pPr>
            <a:lvl3pPr marL="228600" indent="0" algn="l" defTabSz="914400" rtl="0" eaLnBrk="1" latinLnBrk="0" hangingPunct="1">
              <a:lnSpc>
                <a:spcPct val="90000"/>
              </a:lnSpc>
              <a:spcBef>
                <a:spcPts val="500"/>
              </a:spcBef>
              <a:buFont typeface="Arial" panose="020B0604020202020204" pitchFamily="34" charset="0"/>
              <a:buNone/>
              <a:defRPr sz="2000" kern="1200">
                <a:solidFill>
                  <a:schemeClr val="bg1"/>
                </a:solidFill>
                <a:latin typeface="+mn-lt"/>
                <a:ea typeface="+mn-ea"/>
                <a:cs typeface="+mn-cs"/>
              </a:defRPr>
            </a:lvl3pPr>
            <a:lvl4pPr marL="4572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4pPr>
            <a:lvl5pPr marL="685800" indent="0" algn="l" defTabSz="914400" rtl="0" eaLnBrk="1" latinLnBrk="0" hangingPunct="1">
              <a:lnSpc>
                <a:spcPct val="90000"/>
              </a:lnSpc>
              <a:spcBef>
                <a:spcPts val="500"/>
              </a:spcBef>
              <a:buFont typeface="Arial" panose="020B0604020202020204" pitchFamily="34" charset="0"/>
              <a:buNone/>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TW" sz="3600" dirty="0"/>
              <a:t>…and an optional public header file</a:t>
            </a:r>
          </a:p>
          <a:p>
            <a:pPr marL="685800" lvl="2" indent="-457200">
              <a:buFont typeface="Arial" panose="020B0604020202020204" pitchFamily="34" charset="0"/>
              <a:buChar char="•"/>
            </a:pPr>
            <a:r>
              <a:rPr lang="en-US" altLang="zh-TW" sz="2800" dirty="0"/>
              <a:t>DMF_[</a:t>
            </a:r>
            <a:r>
              <a:rPr lang="en-US" altLang="zh-TW" sz="2800" dirty="0" err="1"/>
              <a:t>ModuleName</a:t>
            </a:r>
            <a:r>
              <a:rPr lang="en-US" altLang="zh-TW" sz="2800" dirty="0"/>
              <a:t>]_</a:t>
            </a:r>
            <a:r>
              <a:rPr lang="en-US" altLang="zh-TW" sz="2800" dirty="0" err="1"/>
              <a:t>Public.h</a:t>
            </a:r>
            <a:r>
              <a:rPr lang="en-US" altLang="zh-TW" sz="2800" dirty="0"/>
              <a:t> </a:t>
            </a:r>
          </a:p>
          <a:p>
            <a:pPr marL="685800" lvl="2" indent="-457200">
              <a:buFont typeface="Arial" panose="020B0604020202020204" pitchFamily="34" charset="0"/>
              <a:buChar char="•"/>
            </a:pPr>
            <a:endParaRPr lang="en-US" altLang="zh-TW" sz="2800" dirty="0"/>
          </a:p>
        </p:txBody>
      </p:sp>
    </p:spTree>
    <p:extLst>
      <p:ext uri="{BB962C8B-B14F-4D97-AF65-F5344CB8AC3E}">
        <p14:creationId xmlns:p14="http://schemas.microsoft.com/office/powerpoint/2010/main" val="166218064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The Module DMF_[ModuleName].h File</a:t>
            </a:r>
          </a:p>
          <a:p>
            <a:pPr lvl="1"/>
            <a:r>
              <a:rPr lang="en-US" altLang="zh-TW" sz="2800" dirty="0"/>
              <a:t>This file contains </a:t>
            </a:r>
            <a:r>
              <a:rPr lang="en-US" altLang="zh-TW" sz="2800" b="1" u="sng" dirty="0"/>
              <a:t>only</a:t>
            </a:r>
            <a:r>
              <a:rPr lang="en-US" altLang="zh-TW" sz="2800" dirty="0"/>
              <a:t> definitions/declarations that Clients use to interact with the Module:</a:t>
            </a:r>
          </a:p>
          <a:p>
            <a:pPr marL="685800" lvl="2" indent="-457200">
              <a:buFont typeface="Arial" panose="020B0604020202020204" pitchFamily="34" charset="0"/>
              <a:buChar char="•"/>
            </a:pPr>
            <a:r>
              <a:rPr lang="en-US" altLang="zh-TW" sz="2800" dirty="0"/>
              <a:t>Enumerations and Structure/Type definitions referenced by CONFIG.</a:t>
            </a:r>
          </a:p>
          <a:p>
            <a:pPr marL="685800" lvl="2" indent="-457200">
              <a:buFont typeface="Arial" panose="020B0604020202020204" pitchFamily="34" charset="0"/>
              <a:buChar char="•"/>
            </a:pPr>
            <a:r>
              <a:rPr lang="en-US" altLang="zh-TW" sz="2800" dirty="0"/>
              <a:t>Client callback definitions referenced by CONFIG or Methods.</a:t>
            </a:r>
          </a:p>
          <a:p>
            <a:pPr marL="685800" lvl="2" indent="-457200">
              <a:buFont typeface="Arial" panose="020B0604020202020204" pitchFamily="34" charset="0"/>
              <a:buChar char="•"/>
            </a:pPr>
            <a:r>
              <a:rPr lang="en-US" altLang="zh-TW" sz="2800" dirty="0"/>
              <a:t>Module CONFIG.</a:t>
            </a:r>
          </a:p>
          <a:p>
            <a:pPr marL="685800" lvl="2" indent="-457200">
              <a:buFont typeface="Arial" panose="020B0604020202020204" pitchFamily="34" charset="0"/>
              <a:buChar char="•"/>
            </a:pPr>
            <a:r>
              <a:rPr lang="en-US" altLang="zh-TW" sz="2800" dirty="0"/>
              <a:t>Declaration of Module Macro that automatically defines functions Clients use to instantiate the Module.</a:t>
            </a:r>
          </a:p>
          <a:p>
            <a:pPr marL="685800" lvl="2" indent="-457200">
              <a:buFont typeface="Arial" panose="020B0604020202020204" pitchFamily="34" charset="0"/>
              <a:buChar char="•"/>
            </a:pPr>
            <a:r>
              <a:rPr lang="en-US" altLang="zh-TW" sz="2800" dirty="0"/>
              <a:t>Method Prototypes used by Clients.</a:t>
            </a:r>
          </a:p>
          <a:p>
            <a:pPr lvl="2"/>
            <a:endParaRPr lang="en-US" altLang="zh-TW" sz="2800" dirty="0"/>
          </a:p>
          <a:p>
            <a:pPr lvl="1"/>
            <a:r>
              <a:rPr lang="en-US" altLang="zh-TW" sz="2800" dirty="0"/>
              <a:t>Important: </a:t>
            </a:r>
            <a:r>
              <a:rPr lang="en-US" altLang="zh-TW" sz="2800" b="1" u="sng" dirty="0"/>
              <a:t>Clients do not include this file directly. Instead, Clients include the Library’s include file which includes this file and its dependencies.</a:t>
            </a:r>
          </a:p>
        </p:txBody>
      </p:sp>
    </p:spTree>
    <p:extLst>
      <p:ext uri="{BB962C8B-B14F-4D97-AF65-F5344CB8AC3E}">
        <p14:creationId xmlns:p14="http://schemas.microsoft.com/office/powerpoint/2010/main" val="46702859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The Module DMF_[ModuleName].c File</a:t>
            </a:r>
          </a:p>
          <a:p>
            <a:pPr lvl="1"/>
            <a:r>
              <a:rPr lang="en-US" altLang="zh-TW" sz="2800" dirty="0"/>
              <a:t>This file contains the implementation of the Module (the Module’s code):</a:t>
            </a:r>
          </a:p>
          <a:p>
            <a:pPr lvl="1"/>
            <a:endParaRPr lang="en-US" altLang="zh-TW" sz="2800" dirty="0"/>
          </a:p>
          <a:p>
            <a:pPr marL="457200" lvl="1" indent="-457200">
              <a:buFont typeface="Arial" panose="020B0604020202020204" pitchFamily="34" charset="0"/>
              <a:buChar char="•"/>
            </a:pPr>
            <a:r>
              <a:rPr lang="en-US" altLang="zh-TW" sz="2800" dirty="0"/>
              <a:t>This file has several sections that are always in the same order and have specific types of code. </a:t>
            </a:r>
          </a:p>
          <a:p>
            <a:pPr marL="457200" lvl="1" indent="-457200">
              <a:buFont typeface="Arial" panose="020B0604020202020204" pitchFamily="34" charset="0"/>
              <a:buChar char="•"/>
            </a:pPr>
            <a:r>
              <a:rPr lang="en-US" altLang="zh-TW" sz="2800" dirty="0"/>
              <a:t>All sections must be present even if there is no code in that section.</a:t>
            </a:r>
          </a:p>
          <a:p>
            <a:pPr marL="457200" lvl="1" indent="-457200">
              <a:buFont typeface="Arial" panose="020B0604020202020204" pitchFamily="34" charset="0"/>
              <a:buChar char="•"/>
            </a:pPr>
            <a:r>
              <a:rPr lang="en-US" altLang="zh-TW" sz="2800" dirty="0"/>
              <a:t>(To simplify, information about each section is now listed on a separate slide.)</a:t>
            </a:r>
          </a:p>
          <a:p>
            <a:pPr lvl="1"/>
            <a:endParaRPr lang="en-US" altLang="zh-TW" sz="2800" dirty="0"/>
          </a:p>
          <a:p>
            <a:pPr lvl="1"/>
            <a:r>
              <a:rPr lang="en-US" altLang="zh-TW" sz="2800" dirty="0"/>
              <a:t>Important: </a:t>
            </a:r>
            <a:r>
              <a:rPr lang="en-US" altLang="zh-TW" sz="2800" b="1" u="sng" dirty="0"/>
              <a:t>Clients do not link to this file directly. Instead, Clients link to the Library’s .lib file which includes this file and its dependencies.</a:t>
            </a:r>
          </a:p>
        </p:txBody>
      </p:sp>
    </p:spTree>
    <p:extLst>
      <p:ext uri="{BB962C8B-B14F-4D97-AF65-F5344CB8AC3E}">
        <p14:creationId xmlns:p14="http://schemas.microsoft.com/office/powerpoint/2010/main" val="306294203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The Module DMF_[ModuleName].c File Sections (1):</a:t>
            </a:r>
          </a:p>
          <a:p>
            <a:pPr lvl="1"/>
            <a:r>
              <a:rPr lang="en-US" altLang="zh-TW" sz="2800" dirty="0"/>
              <a:t>File header:</a:t>
            </a:r>
          </a:p>
          <a:p>
            <a:pPr marL="685800" lvl="2" indent="-457200">
              <a:buFont typeface="Arial" panose="020B0604020202020204" pitchFamily="34" charset="0"/>
              <a:buChar char="•"/>
            </a:pPr>
            <a:r>
              <a:rPr lang="en-US" altLang="zh-TW" sz="2400" dirty="0"/>
              <a:t>Summarizes the Module.</a:t>
            </a:r>
          </a:p>
          <a:p>
            <a:pPr lvl="1"/>
            <a:endParaRPr lang="en-US" altLang="zh-TW" sz="2800" dirty="0"/>
          </a:p>
          <a:p>
            <a:pPr lvl="1"/>
            <a:endParaRPr lang="en-US" altLang="zh-TW" sz="2800" dirty="0"/>
          </a:p>
          <a:p>
            <a:pPr lvl="1"/>
            <a:endParaRPr lang="en-US" altLang="zh-TW" sz="2800" dirty="0"/>
          </a:p>
        </p:txBody>
      </p:sp>
      <p:sp>
        <p:nvSpPr>
          <p:cNvPr id="3" name="Rectangle 2">
            <a:extLst>
              <a:ext uri="{FF2B5EF4-FFF2-40B4-BE49-F238E27FC236}">
                <a16:creationId xmlns:a16="http://schemas.microsoft.com/office/drawing/2014/main" id="{933EB3E8-A7FC-4B5A-BA4A-F12FEBBD85F9}"/>
              </a:ext>
            </a:extLst>
          </p:cNvPr>
          <p:cNvSpPr/>
          <p:nvPr/>
        </p:nvSpPr>
        <p:spPr>
          <a:xfrm>
            <a:off x="551385" y="2636912"/>
            <a:ext cx="9505056" cy="3785652"/>
          </a:xfrm>
          <a:prstGeom prst="rect">
            <a:avLst/>
          </a:prstGeom>
        </p:spPr>
        <p:txBody>
          <a:bodyPr wrap="square">
            <a:spAutoFit/>
          </a:bodyPr>
          <a:lstStyle/>
          <a:p>
            <a:r>
              <a:rPr lang="en-US" sz="1200" dirty="0">
                <a:solidFill>
                  <a:srgbClr val="008000"/>
                </a:solidFill>
                <a:latin typeface="Courier New" panose="02070309020205020404" pitchFamily="49" charset="0"/>
                <a:cs typeface="Courier New" panose="02070309020205020404" pitchFamily="49" charset="0"/>
              </a:rPr>
              <a:t>/*++</a:t>
            </a:r>
            <a:endParaRPr lang="en-US" sz="1200" dirty="0">
              <a:solidFill>
                <a:srgbClr val="000000"/>
              </a:solidFill>
              <a:latin typeface="Courier New" panose="02070309020205020404" pitchFamily="49" charset="0"/>
              <a:cs typeface="Courier New" panose="02070309020205020404" pitchFamily="49" charset="0"/>
            </a:endParaRPr>
          </a:p>
          <a:p>
            <a:endParaRPr lang="en-US" sz="1200" dirty="0">
              <a:solidFill>
                <a:srgbClr val="000000"/>
              </a:solidFill>
              <a:latin typeface="Courier New" panose="02070309020205020404" pitchFamily="49" charset="0"/>
              <a:cs typeface="Courier New" panose="02070309020205020404" pitchFamily="49" charset="0"/>
            </a:endParaRPr>
          </a:p>
          <a:p>
            <a:r>
              <a:rPr lang="en-US" sz="1200" dirty="0">
                <a:solidFill>
                  <a:srgbClr val="008000"/>
                </a:solidFill>
                <a:latin typeface="Courier New" panose="02070309020205020404" pitchFamily="49" charset="0"/>
                <a:cs typeface="Courier New" panose="02070309020205020404" pitchFamily="49" charset="0"/>
              </a:rPr>
              <a:t>    Copyright (c) Microsoft Corporation. All rights reserved.</a:t>
            </a:r>
            <a:endParaRPr lang="en-US" sz="1200" dirty="0">
              <a:solidFill>
                <a:srgbClr val="000000"/>
              </a:solidFill>
              <a:latin typeface="Courier New" panose="02070309020205020404" pitchFamily="49" charset="0"/>
              <a:cs typeface="Courier New" panose="02070309020205020404" pitchFamily="49" charset="0"/>
            </a:endParaRPr>
          </a:p>
          <a:p>
            <a:r>
              <a:rPr lang="en-US" sz="1200" dirty="0">
                <a:solidFill>
                  <a:srgbClr val="008000"/>
                </a:solidFill>
                <a:latin typeface="Courier New" panose="02070309020205020404" pitchFamily="49" charset="0"/>
                <a:cs typeface="Courier New" panose="02070309020205020404" pitchFamily="49" charset="0"/>
              </a:rPr>
              <a:t>    Licensed under the MIT license.</a:t>
            </a:r>
            <a:endParaRPr lang="en-US" sz="1200" dirty="0">
              <a:solidFill>
                <a:srgbClr val="000000"/>
              </a:solidFill>
              <a:latin typeface="Courier New" panose="02070309020205020404" pitchFamily="49" charset="0"/>
              <a:cs typeface="Courier New" panose="02070309020205020404" pitchFamily="49" charset="0"/>
            </a:endParaRPr>
          </a:p>
          <a:p>
            <a:endParaRPr lang="en-US" sz="1200" dirty="0">
              <a:solidFill>
                <a:srgbClr val="000000"/>
              </a:solidFill>
              <a:latin typeface="Courier New" panose="02070309020205020404" pitchFamily="49" charset="0"/>
              <a:cs typeface="Courier New" panose="02070309020205020404" pitchFamily="49" charset="0"/>
            </a:endParaRPr>
          </a:p>
          <a:p>
            <a:r>
              <a:rPr lang="en-US" sz="1200" dirty="0">
                <a:solidFill>
                  <a:srgbClr val="008000"/>
                </a:solidFill>
                <a:latin typeface="Courier New" panose="02070309020205020404" pitchFamily="49" charset="0"/>
                <a:cs typeface="Courier New" panose="02070309020205020404" pitchFamily="49" charset="0"/>
              </a:rPr>
              <a:t>Module Name:</a:t>
            </a:r>
            <a:endParaRPr lang="en-US" sz="1200" dirty="0">
              <a:solidFill>
                <a:srgbClr val="000000"/>
              </a:solidFill>
              <a:latin typeface="Courier New" panose="02070309020205020404" pitchFamily="49" charset="0"/>
              <a:cs typeface="Courier New" panose="02070309020205020404" pitchFamily="49" charset="0"/>
            </a:endParaRPr>
          </a:p>
          <a:p>
            <a:endParaRPr lang="en-US" sz="1200" dirty="0">
              <a:solidFill>
                <a:srgbClr val="000000"/>
              </a:solidFill>
              <a:latin typeface="Courier New" panose="02070309020205020404" pitchFamily="49" charset="0"/>
              <a:cs typeface="Courier New" panose="02070309020205020404" pitchFamily="49" charset="0"/>
            </a:endParaRPr>
          </a:p>
          <a:p>
            <a:r>
              <a:rPr lang="en-US" sz="1200" dirty="0">
                <a:solidFill>
                  <a:srgbClr val="008000"/>
                </a:solidFill>
                <a:latin typeface="Courier New" panose="02070309020205020404" pitchFamily="49" charset="0"/>
                <a:cs typeface="Courier New" panose="02070309020205020404" pitchFamily="49" charset="0"/>
              </a:rPr>
              <a:t>    </a:t>
            </a:r>
            <a:r>
              <a:rPr lang="en-US" sz="1200" dirty="0" err="1">
                <a:solidFill>
                  <a:srgbClr val="008000"/>
                </a:solidFill>
                <a:latin typeface="Courier New" panose="02070309020205020404" pitchFamily="49" charset="0"/>
                <a:cs typeface="Courier New" panose="02070309020205020404" pitchFamily="49" charset="0"/>
              </a:rPr>
              <a:t>Dmf_ContinuousRequestTarget.c</a:t>
            </a:r>
            <a:endParaRPr lang="en-US" sz="1200" dirty="0">
              <a:solidFill>
                <a:srgbClr val="000000"/>
              </a:solidFill>
              <a:latin typeface="Courier New" panose="02070309020205020404" pitchFamily="49" charset="0"/>
              <a:cs typeface="Courier New" panose="02070309020205020404" pitchFamily="49" charset="0"/>
            </a:endParaRPr>
          </a:p>
          <a:p>
            <a:endParaRPr lang="en-US" sz="1200" dirty="0">
              <a:solidFill>
                <a:srgbClr val="000000"/>
              </a:solidFill>
              <a:latin typeface="Courier New" panose="02070309020205020404" pitchFamily="49" charset="0"/>
              <a:cs typeface="Courier New" panose="02070309020205020404" pitchFamily="49" charset="0"/>
            </a:endParaRPr>
          </a:p>
          <a:p>
            <a:r>
              <a:rPr lang="en-US" sz="1200" dirty="0">
                <a:solidFill>
                  <a:srgbClr val="008000"/>
                </a:solidFill>
                <a:latin typeface="Courier New" panose="02070309020205020404" pitchFamily="49" charset="0"/>
                <a:cs typeface="Courier New" panose="02070309020205020404" pitchFamily="49" charset="0"/>
              </a:rPr>
              <a:t>Abstract:</a:t>
            </a:r>
            <a:endParaRPr lang="en-US" sz="1200" dirty="0">
              <a:solidFill>
                <a:srgbClr val="000000"/>
              </a:solidFill>
              <a:latin typeface="Courier New" panose="02070309020205020404" pitchFamily="49" charset="0"/>
              <a:cs typeface="Courier New" panose="02070309020205020404" pitchFamily="49" charset="0"/>
            </a:endParaRPr>
          </a:p>
          <a:p>
            <a:endParaRPr lang="en-US" sz="1200" dirty="0">
              <a:solidFill>
                <a:srgbClr val="000000"/>
              </a:solidFill>
              <a:latin typeface="Courier New" panose="02070309020205020404" pitchFamily="49" charset="0"/>
              <a:cs typeface="Courier New" panose="02070309020205020404" pitchFamily="49" charset="0"/>
            </a:endParaRPr>
          </a:p>
          <a:p>
            <a:r>
              <a:rPr lang="en-US" sz="1200" dirty="0">
                <a:solidFill>
                  <a:srgbClr val="008000"/>
                </a:solidFill>
                <a:latin typeface="Courier New" panose="02070309020205020404" pitchFamily="49" charset="0"/>
                <a:cs typeface="Courier New" panose="02070309020205020404" pitchFamily="49" charset="0"/>
              </a:rPr>
              <a:t>    Creates a stream of asynchronous requests to a specific IO Target. Also, there is support</a:t>
            </a:r>
            <a:endParaRPr lang="en-US" sz="1200" dirty="0">
              <a:solidFill>
                <a:srgbClr val="000000"/>
              </a:solidFill>
              <a:latin typeface="Courier New" panose="02070309020205020404" pitchFamily="49" charset="0"/>
              <a:cs typeface="Courier New" panose="02070309020205020404" pitchFamily="49" charset="0"/>
            </a:endParaRPr>
          </a:p>
          <a:p>
            <a:r>
              <a:rPr lang="en-US" sz="1200" dirty="0">
                <a:solidFill>
                  <a:srgbClr val="008000"/>
                </a:solidFill>
                <a:latin typeface="Courier New" panose="02070309020205020404" pitchFamily="49" charset="0"/>
                <a:cs typeface="Courier New" panose="02070309020205020404" pitchFamily="49" charset="0"/>
              </a:rPr>
              <a:t>    for sending synchronous requests to the same IO Target.</a:t>
            </a:r>
            <a:endParaRPr lang="en-US" sz="1200" dirty="0">
              <a:solidFill>
                <a:srgbClr val="000000"/>
              </a:solidFill>
              <a:latin typeface="Courier New" panose="02070309020205020404" pitchFamily="49" charset="0"/>
              <a:cs typeface="Courier New" panose="02070309020205020404" pitchFamily="49" charset="0"/>
            </a:endParaRPr>
          </a:p>
          <a:p>
            <a:endParaRPr lang="en-US" sz="1200" dirty="0">
              <a:solidFill>
                <a:srgbClr val="000000"/>
              </a:solidFill>
              <a:latin typeface="Courier New" panose="02070309020205020404" pitchFamily="49" charset="0"/>
              <a:cs typeface="Courier New" panose="02070309020205020404" pitchFamily="49" charset="0"/>
            </a:endParaRPr>
          </a:p>
          <a:p>
            <a:r>
              <a:rPr lang="en-US" sz="1200" dirty="0">
                <a:solidFill>
                  <a:srgbClr val="008000"/>
                </a:solidFill>
                <a:latin typeface="Courier New" panose="02070309020205020404" pitchFamily="49" charset="0"/>
                <a:cs typeface="Courier New" panose="02070309020205020404" pitchFamily="49" charset="0"/>
              </a:rPr>
              <a:t>Environment:</a:t>
            </a:r>
            <a:endParaRPr lang="en-US" sz="1200" dirty="0">
              <a:solidFill>
                <a:srgbClr val="000000"/>
              </a:solidFill>
              <a:latin typeface="Courier New" panose="02070309020205020404" pitchFamily="49" charset="0"/>
              <a:cs typeface="Courier New" panose="02070309020205020404" pitchFamily="49" charset="0"/>
            </a:endParaRPr>
          </a:p>
          <a:p>
            <a:endParaRPr lang="en-US" sz="1200" dirty="0">
              <a:solidFill>
                <a:srgbClr val="000000"/>
              </a:solidFill>
              <a:latin typeface="Courier New" panose="02070309020205020404" pitchFamily="49" charset="0"/>
              <a:cs typeface="Courier New" panose="02070309020205020404" pitchFamily="49" charset="0"/>
            </a:endParaRPr>
          </a:p>
          <a:p>
            <a:r>
              <a:rPr lang="en-US" sz="1200" dirty="0">
                <a:solidFill>
                  <a:srgbClr val="008000"/>
                </a:solidFill>
                <a:latin typeface="Courier New" panose="02070309020205020404" pitchFamily="49" charset="0"/>
                <a:cs typeface="Courier New" panose="02070309020205020404" pitchFamily="49" charset="0"/>
              </a:rPr>
              <a:t>    Kernel-mode Driver Framework</a:t>
            </a:r>
            <a:endParaRPr lang="en-US" sz="1200" dirty="0">
              <a:solidFill>
                <a:srgbClr val="000000"/>
              </a:solidFill>
              <a:latin typeface="Courier New" panose="02070309020205020404" pitchFamily="49" charset="0"/>
              <a:cs typeface="Courier New" panose="02070309020205020404" pitchFamily="49" charset="0"/>
            </a:endParaRPr>
          </a:p>
          <a:p>
            <a:r>
              <a:rPr lang="en-US" sz="1200" dirty="0">
                <a:solidFill>
                  <a:srgbClr val="008000"/>
                </a:solidFill>
                <a:latin typeface="Courier New" panose="02070309020205020404" pitchFamily="49" charset="0"/>
                <a:cs typeface="Courier New" panose="02070309020205020404" pitchFamily="49" charset="0"/>
              </a:rPr>
              <a:t>    User-mode Driver Framework</a:t>
            </a:r>
            <a:endParaRPr lang="en-US" sz="1200" dirty="0">
              <a:solidFill>
                <a:srgbClr val="000000"/>
              </a:solidFill>
              <a:latin typeface="Courier New" panose="02070309020205020404" pitchFamily="49" charset="0"/>
              <a:cs typeface="Courier New" panose="02070309020205020404" pitchFamily="49" charset="0"/>
            </a:endParaRPr>
          </a:p>
          <a:p>
            <a:endParaRPr lang="en-US" sz="1200" dirty="0">
              <a:solidFill>
                <a:srgbClr val="000000"/>
              </a:solidFill>
              <a:latin typeface="Courier New" panose="02070309020205020404" pitchFamily="49" charset="0"/>
              <a:cs typeface="Courier New" panose="02070309020205020404" pitchFamily="49" charset="0"/>
            </a:endParaRPr>
          </a:p>
          <a:p>
            <a:r>
              <a:rPr lang="en-US" sz="1200" dirty="0">
                <a:solidFill>
                  <a:srgbClr val="008000"/>
                </a:solidFill>
                <a:latin typeface="Courier New" panose="02070309020205020404" pitchFamily="49" charset="0"/>
                <a:cs typeface="Courier New" panose="02070309020205020404" pitchFamily="49" charset="0"/>
              </a:rPr>
              <a:t>--*/</a:t>
            </a:r>
            <a:endParaRPr lang="en-US" sz="12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10970067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The Module DMF_[ModuleName].c File Sections (2):</a:t>
            </a:r>
          </a:p>
          <a:p>
            <a:pPr lvl="1"/>
            <a:endParaRPr lang="en-US" altLang="zh-TW" sz="2800" dirty="0"/>
          </a:p>
          <a:p>
            <a:pPr lvl="1"/>
            <a:r>
              <a:rPr lang="en-US" altLang="zh-TW" sz="2800" dirty="0"/>
              <a:t>DMF Includes:</a:t>
            </a:r>
          </a:p>
          <a:p>
            <a:pPr marL="971550" lvl="3" indent="-514350">
              <a:buFont typeface="Arial" panose="020B0604020202020204" pitchFamily="34" charset="0"/>
              <a:buChar char="•"/>
            </a:pPr>
            <a:r>
              <a:rPr lang="en-US" altLang="zh-TW" sz="2400" dirty="0"/>
              <a:t>DMF Core APIs, specific to Modules.</a:t>
            </a:r>
          </a:p>
          <a:p>
            <a:pPr marL="971550" lvl="3" indent="-514350">
              <a:buFont typeface="Arial" panose="020B0604020202020204" pitchFamily="34" charset="0"/>
              <a:buChar char="•"/>
            </a:pPr>
            <a:r>
              <a:rPr lang="en-US" altLang="zh-TW" sz="2400" dirty="0"/>
              <a:t>Library include file</a:t>
            </a:r>
          </a:p>
          <a:p>
            <a:pPr marL="971550" lvl="3" indent="-514350">
              <a:buFont typeface="Arial" panose="020B0604020202020204" pitchFamily="34" charset="0"/>
              <a:buChar char="•"/>
            </a:pPr>
            <a:r>
              <a:rPr lang="en-US" altLang="zh-TW" sz="2400" dirty="0"/>
              <a:t>WPP tracing definitions</a:t>
            </a:r>
          </a:p>
          <a:p>
            <a:pPr lvl="1"/>
            <a:endParaRPr lang="en-US" altLang="zh-TW" sz="2800" dirty="0"/>
          </a:p>
          <a:p>
            <a:pPr lvl="1"/>
            <a:r>
              <a:rPr lang="en-US" sz="1400" dirty="0">
                <a:solidFill>
                  <a:srgbClr val="008000"/>
                </a:solidFill>
                <a:latin typeface="Courier New" panose="02070309020205020404" pitchFamily="49" charset="0"/>
                <a:cs typeface="Courier New" panose="02070309020205020404" pitchFamily="49" charset="0"/>
              </a:rPr>
              <a:t>// DMF and this Module's Library specific definitions.</a:t>
            </a:r>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b="1" dirty="0">
                <a:latin typeface="Courier New" panose="02070309020205020404" pitchFamily="49" charset="0"/>
                <a:cs typeface="Courier New" panose="02070309020205020404" pitchFamily="49" charset="0"/>
              </a:rPr>
              <a:t>#include "DmfModule.h"</a:t>
            </a:r>
          </a:p>
          <a:p>
            <a:pPr lvl="1"/>
            <a:r>
              <a:rPr lang="en-US" sz="1400" b="1" dirty="0">
                <a:latin typeface="Courier New" panose="02070309020205020404" pitchFamily="49" charset="0"/>
                <a:cs typeface="Courier New" panose="02070309020205020404" pitchFamily="49" charset="0"/>
              </a:rPr>
              <a:t>#include "DmfModules.Library.h"</a:t>
            </a:r>
          </a:p>
          <a:p>
            <a:pPr lvl="1"/>
            <a:r>
              <a:rPr lang="en-US" sz="1400" b="1" dirty="0">
                <a:latin typeface="Courier New" panose="02070309020205020404" pitchFamily="49" charset="0"/>
                <a:cs typeface="Courier New" panose="02070309020205020404" pitchFamily="49" charset="0"/>
              </a:rPr>
              <a:t>#include "</a:t>
            </a:r>
            <a:r>
              <a:rPr lang="en-US" sz="1400" b="1" dirty="0" err="1">
                <a:latin typeface="Courier New" panose="02070309020205020404" pitchFamily="49" charset="0"/>
                <a:cs typeface="Courier New" panose="02070309020205020404" pitchFamily="49" charset="0"/>
              </a:rPr>
              <a:t>DmfModules.Library.Trace.h</a:t>
            </a:r>
            <a:r>
              <a:rPr lang="en-US" sz="1400" b="1" dirty="0">
                <a:latin typeface="Courier New" panose="02070309020205020404" pitchFamily="49" charset="0"/>
                <a:cs typeface="Courier New" panose="02070309020205020404" pitchFamily="49" charset="0"/>
              </a:rPr>
              <a:t>"</a:t>
            </a:r>
          </a:p>
          <a:p>
            <a:pPr lvl="1"/>
            <a:r>
              <a:rPr lang="en-US" sz="1400" b="1" dirty="0">
                <a:latin typeface="Courier New" panose="02070309020205020404" pitchFamily="49" charset="0"/>
                <a:cs typeface="Courier New" panose="02070309020205020404" pitchFamily="49" charset="0"/>
              </a:rPr>
              <a:t>#include "</a:t>
            </a:r>
            <a:r>
              <a:rPr lang="en-US" sz="1400" b="1" dirty="0" err="1">
                <a:latin typeface="Courier New" panose="02070309020205020404" pitchFamily="49" charset="0"/>
                <a:cs typeface="Courier New" panose="02070309020205020404" pitchFamily="49" charset="0"/>
              </a:rPr>
              <a:t>Dmf_ContinuousRequestTarget.tmh</a:t>
            </a:r>
            <a:r>
              <a:rPr lang="en-US" sz="1400" b="1" dirty="0">
                <a:latin typeface="Courier New" panose="02070309020205020404" pitchFamily="49" charset="0"/>
                <a:cs typeface="Courier New" panose="02070309020205020404" pitchFamily="49" charset="0"/>
              </a:rPr>
              <a:t>"</a:t>
            </a:r>
            <a:endParaRPr lang="en-US" altLang="zh-TW" sz="1400" b="1" dirty="0">
              <a:latin typeface="Courier New" panose="02070309020205020404" pitchFamily="49" charset="0"/>
              <a:cs typeface="Courier New" panose="02070309020205020404" pitchFamily="49" charset="0"/>
            </a:endParaRPr>
          </a:p>
          <a:p>
            <a:pPr lvl="1"/>
            <a:endParaRPr lang="en-US" altLang="zh-TW" sz="2800" dirty="0"/>
          </a:p>
          <a:p>
            <a:pPr lvl="1"/>
            <a:endParaRPr lang="en-US" altLang="zh-TW" sz="2800" dirty="0"/>
          </a:p>
          <a:p>
            <a:pPr lvl="1"/>
            <a:endParaRPr lang="en-US" altLang="zh-TW" sz="2800" dirty="0"/>
          </a:p>
        </p:txBody>
      </p:sp>
    </p:spTree>
    <p:extLst>
      <p:ext uri="{BB962C8B-B14F-4D97-AF65-F5344CB8AC3E}">
        <p14:creationId xmlns:p14="http://schemas.microsoft.com/office/powerpoint/2010/main" val="215731614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The Module DMF_[ModuleName].c File Sections (3):</a:t>
            </a:r>
          </a:p>
          <a:p>
            <a:pPr lvl="1"/>
            <a:endParaRPr lang="en-US" altLang="zh-TW" sz="2800" dirty="0"/>
          </a:p>
          <a:p>
            <a:pPr lvl="1"/>
            <a:r>
              <a:rPr lang="en-US" altLang="zh-TW" sz="2800" dirty="0"/>
              <a:t>Definitions and include files used by Module’s (Private) Context: </a:t>
            </a:r>
          </a:p>
          <a:p>
            <a:pPr lvl="1"/>
            <a:endParaRPr lang="en-US" altLang="zh-TW" sz="2800" dirty="0"/>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 Module Private Enumerations and Structures</a:t>
            </a:r>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a:t>
            </a:r>
            <a:endParaRPr lang="en-US" altLang="zh-TW" sz="1400" dirty="0">
              <a:solidFill>
                <a:srgbClr val="008000"/>
              </a:solidFill>
              <a:latin typeface="Courier New" panose="02070309020205020404" pitchFamily="49" charset="0"/>
              <a:cs typeface="Courier New" panose="02070309020205020404" pitchFamily="49" charset="0"/>
            </a:endParaRPr>
          </a:p>
          <a:p>
            <a:pPr lvl="1"/>
            <a:endParaRPr lang="en-US" altLang="zh-TW" sz="2800" dirty="0"/>
          </a:p>
          <a:p>
            <a:pPr lvl="1"/>
            <a:endParaRPr lang="en-US" altLang="zh-TW" sz="2800" dirty="0"/>
          </a:p>
        </p:txBody>
      </p:sp>
    </p:spTree>
    <p:extLst>
      <p:ext uri="{BB962C8B-B14F-4D97-AF65-F5344CB8AC3E}">
        <p14:creationId xmlns:p14="http://schemas.microsoft.com/office/powerpoint/2010/main" val="369128243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lnSpcReduction="10000"/>
          </a:bodyPr>
          <a:lstStyle/>
          <a:p>
            <a:pPr lvl="0"/>
            <a:r>
              <a:rPr lang="en-US" altLang="zh-TW" sz="3600" dirty="0"/>
              <a:t>The Module DMF_[ModuleName].c File Sections (4):</a:t>
            </a:r>
          </a:p>
          <a:p>
            <a:pPr lvl="1"/>
            <a:endParaRPr lang="en-US" altLang="zh-TW" sz="2800" dirty="0"/>
          </a:p>
          <a:p>
            <a:pPr lvl="1"/>
            <a:r>
              <a:rPr lang="en-US" altLang="zh-TW" sz="2800" dirty="0"/>
              <a:t>Module’s Context and Macros:</a:t>
            </a:r>
          </a:p>
          <a:p>
            <a:pPr marL="685800" lvl="2" indent="-457200">
              <a:buFont typeface="Arial" panose="020B0604020202020204" pitchFamily="34" charset="0"/>
              <a:buChar char="•"/>
            </a:pPr>
            <a:r>
              <a:rPr lang="en-US" altLang="zh-TW" sz="2400" dirty="0"/>
              <a:t>Module Context (similar to a WDF Driver’s Device Context)</a:t>
            </a:r>
          </a:p>
          <a:p>
            <a:pPr marL="1143000" lvl="4" indent="-457200">
              <a:buFont typeface="Arial" panose="020B0604020202020204" pitchFamily="34" charset="0"/>
              <a:buChar char="•"/>
            </a:pPr>
            <a:r>
              <a:rPr lang="en-US" altLang="zh-TW" sz="2400" dirty="0"/>
              <a:t>Private to this Module </a:t>
            </a:r>
          </a:p>
          <a:p>
            <a:pPr marL="1143000" lvl="4" indent="-457200">
              <a:buFont typeface="Arial" panose="020B0604020202020204" pitchFamily="34" charset="0"/>
              <a:buChar char="•"/>
            </a:pPr>
            <a:r>
              <a:rPr lang="en-US" altLang="zh-TW" sz="2400" dirty="0"/>
              <a:t>Contains data structures used by the Module.</a:t>
            </a:r>
          </a:p>
          <a:p>
            <a:pPr marL="1143000" lvl="4" indent="-457200">
              <a:buFont typeface="Arial" panose="020B0604020202020204" pitchFamily="34" charset="0"/>
              <a:buChar char="•"/>
            </a:pPr>
            <a:r>
              <a:rPr lang="en-US" altLang="zh-TW" sz="2400" dirty="0"/>
              <a:t>Contains handles to Child Modules as needed.</a:t>
            </a:r>
          </a:p>
          <a:p>
            <a:pPr marL="1143000" lvl="4" indent="-457200">
              <a:buFont typeface="Arial" panose="020B0604020202020204" pitchFamily="34" charset="0"/>
              <a:buChar char="•"/>
            </a:pPr>
            <a:r>
              <a:rPr lang="en-US" altLang="zh-TW" sz="2400" dirty="0"/>
              <a:t>Must be locked in cases where multiple asynchronous calls are possible.</a:t>
            </a:r>
          </a:p>
          <a:p>
            <a:pPr marL="685800" lvl="2" indent="-457200">
              <a:buFont typeface="Arial" panose="020B0604020202020204" pitchFamily="34" charset="0"/>
              <a:buChar char="•"/>
            </a:pPr>
            <a:r>
              <a:rPr lang="en-US" altLang="zh-TW" sz="2400" dirty="0"/>
              <a:t>Module Context and CONFIG macros.</a:t>
            </a:r>
          </a:p>
          <a:p>
            <a:pPr marL="685800" lvl="2" indent="-457200">
              <a:buFont typeface="Arial" panose="020B0604020202020204" pitchFamily="34" charset="0"/>
              <a:buChar char="•"/>
            </a:pPr>
            <a:r>
              <a:rPr lang="en-US" altLang="zh-TW" sz="2400" dirty="0"/>
              <a:t>Module’s Memory Tag.</a:t>
            </a:r>
          </a:p>
          <a:p>
            <a:pPr lvl="1"/>
            <a:endParaRPr lang="en-US" altLang="zh-TW" sz="2800" dirty="0"/>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 Module Private Context</a:t>
            </a:r>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a:t>
            </a:r>
            <a:endParaRPr lang="en-US" altLang="zh-TW" sz="1400" dirty="0">
              <a:solidFill>
                <a:srgbClr val="0080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93838447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The Module DMF_[ModuleName].c File Sections (5):</a:t>
            </a:r>
          </a:p>
          <a:p>
            <a:pPr lvl="1"/>
            <a:endParaRPr lang="en-US" altLang="zh-TW" sz="2800" dirty="0"/>
          </a:p>
          <a:p>
            <a:pPr lvl="1"/>
            <a:r>
              <a:rPr lang="en-US" altLang="zh-TW" sz="2800" dirty="0"/>
              <a:t>Module Support Code </a:t>
            </a:r>
          </a:p>
          <a:p>
            <a:pPr lvl="1"/>
            <a:endParaRPr lang="en-US" altLang="zh-TW" sz="2800" dirty="0"/>
          </a:p>
          <a:p>
            <a:pPr marL="685800" lvl="2" indent="-457200">
              <a:buFont typeface="Arial" panose="020B0604020202020204" pitchFamily="34" charset="0"/>
              <a:buChar char="•"/>
            </a:pPr>
            <a:r>
              <a:rPr lang="en-US" altLang="zh-TW" sz="2800" dirty="0"/>
              <a:t>Contains any include files not already included by DMF that are needed by this Module.</a:t>
            </a:r>
          </a:p>
          <a:p>
            <a:pPr marL="685800" lvl="2" indent="-457200">
              <a:buFont typeface="Arial" panose="020B0604020202020204" pitchFamily="34" charset="0"/>
              <a:buChar char="•"/>
            </a:pPr>
            <a:r>
              <a:rPr lang="en-US" altLang="zh-TW" sz="2800" dirty="0"/>
              <a:t>Contains all the Module’s private Code. These are all static functions.</a:t>
            </a:r>
            <a:endParaRPr lang="en-US" altLang="zh-TW" sz="2600" dirty="0"/>
          </a:p>
          <a:p>
            <a:pPr lvl="1"/>
            <a:endParaRPr lang="en-US" altLang="zh-TW" sz="2800" dirty="0"/>
          </a:p>
        </p:txBody>
      </p:sp>
      <p:sp>
        <p:nvSpPr>
          <p:cNvPr id="3" name="Rectangle 2">
            <a:extLst>
              <a:ext uri="{FF2B5EF4-FFF2-40B4-BE49-F238E27FC236}">
                <a16:creationId xmlns:a16="http://schemas.microsoft.com/office/drawing/2014/main" id="{26460318-24E9-4682-89B0-2C1FB5F320DF}"/>
              </a:ext>
            </a:extLst>
          </p:cNvPr>
          <p:cNvSpPr/>
          <p:nvPr/>
        </p:nvSpPr>
        <p:spPr>
          <a:xfrm>
            <a:off x="320408" y="4779149"/>
            <a:ext cx="11798025" cy="954107"/>
          </a:xfrm>
          <a:prstGeom prst="rect">
            <a:avLst/>
          </a:prstGeom>
        </p:spPr>
        <p:txBody>
          <a:bodyPr wrap="square">
            <a:spAutoFit/>
          </a:bodyPr>
          <a:lstStyle/>
          <a:p>
            <a:r>
              <a:rPr lang="en-US" sz="1400" dirty="0">
                <a:solidFill>
                  <a:srgbClr val="008000"/>
                </a:solidFill>
                <a:latin typeface="Courier New" panose="02070309020205020404" pitchFamily="49" charset="0"/>
                <a:cs typeface="Courier New" panose="02070309020205020404" pitchFamily="49" charset="0"/>
              </a:rPr>
              <a:t>///////////////////////////////////////////////////////////////////////////////////////////////////////</a:t>
            </a:r>
            <a:endParaRPr lang="en-US" sz="1400" dirty="0">
              <a:solidFill>
                <a:srgbClr val="000000"/>
              </a:solidFill>
              <a:latin typeface="Courier New" panose="02070309020205020404" pitchFamily="49" charset="0"/>
              <a:cs typeface="Courier New" panose="02070309020205020404" pitchFamily="49" charset="0"/>
            </a:endParaRPr>
          </a:p>
          <a:p>
            <a:r>
              <a:rPr lang="en-US" sz="1400" dirty="0">
                <a:solidFill>
                  <a:srgbClr val="008000"/>
                </a:solidFill>
                <a:latin typeface="Courier New" panose="02070309020205020404" pitchFamily="49" charset="0"/>
                <a:cs typeface="Courier New" panose="02070309020205020404" pitchFamily="49" charset="0"/>
              </a:rPr>
              <a:t>// DMF Module Support Code</a:t>
            </a:r>
            <a:endParaRPr lang="en-US" sz="1400" dirty="0">
              <a:solidFill>
                <a:srgbClr val="000000"/>
              </a:solidFill>
              <a:latin typeface="Courier New" panose="02070309020205020404" pitchFamily="49" charset="0"/>
              <a:cs typeface="Courier New" panose="02070309020205020404" pitchFamily="49" charset="0"/>
            </a:endParaRPr>
          </a:p>
          <a:p>
            <a:r>
              <a:rPr lang="en-US" sz="1400" dirty="0">
                <a:solidFill>
                  <a:srgbClr val="008000"/>
                </a:solidFill>
                <a:latin typeface="Courier New" panose="02070309020205020404" pitchFamily="49" charset="0"/>
                <a:cs typeface="Courier New" panose="02070309020205020404" pitchFamily="49" charset="0"/>
              </a:rPr>
              <a:t>///////////////////////////////////////////////////////////////////////////////////////////////////////</a:t>
            </a:r>
            <a:endParaRPr lang="en-US" sz="1400" dirty="0">
              <a:solidFill>
                <a:srgbClr val="000000"/>
              </a:solidFill>
              <a:latin typeface="Courier New" panose="02070309020205020404" pitchFamily="49" charset="0"/>
              <a:cs typeface="Courier New" panose="02070309020205020404" pitchFamily="49" charset="0"/>
            </a:endParaRPr>
          </a:p>
          <a:p>
            <a:r>
              <a:rPr lang="en-US" sz="1400" dirty="0">
                <a:solidFill>
                  <a:srgbClr val="008000"/>
                </a:solidFill>
                <a:latin typeface="Courier New" panose="02070309020205020404" pitchFamily="49" charset="0"/>
                <a:cs typeface="Courier New" panose="02070309020205020404" pitchFamily="49" charset="0"/>
              </a:rPr>
              <a:t>//</a:t>
            </a:r>
            <a:endParaRPr lang="en-US"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37201959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The Module DMF_[ModuleName].c File Sections (6):</a:t>
            </a:r>
          </a:p>
          <a:p>
            <a:pPr lvl="1"/>
            <a:endParaRPr lang="en-US" altLang="zh-TW" sz="2800" dirty="0"/>
          </a:p>
          <a:p>
            <a:pPr lvl="1"/>
            <a:r>
              <a:rPr lang="en-US" altLang="zh-TW" sz="2800" dirty="0"/>
              <a:t>Module’s WDF Callbacks </a:t>
            </a:r>
          </a:p>
          <a:p>
            <a:pPr lvl="1"/>
            <a:endParaRPr lang="en-US" altLang="zh-TW" sz="2800" dirty="0"/>
          </a:p>
          <a:p>
            <a:pPr marL="685800" lvl="2" indent="-457200">
              <a:buFont typeface="Arial" panose="020B0604020202020204" pitchFamily="34" charset="0"/>
              <a:buChar char="•"/>
            </a:pPr>
            <a:r>
              <a:rPr lang="en-US" altLang="zh-TW" sz="2800" dirty="0"/>
              <a:t>Contains all the WDF callbacks the Module supports.</a:t>
            </a:r>
          </a:p>
          <a:p>
            <a:pPr marL="685800" lvl="2" indent="-457200">
              <a:buFont typeface="Arial" panose="020B0604020202020204" pitchFamily="34" charset="0"/>
              <a:buChar char="•"/>
            </a:pPr>
            <a:r>
              <a:rPr lang="en-US" altLang="zh-TW" sz="2800" dirty="0"/>
              <a:t>These are called automatically, as needed, by DMF.</a:t>
            </a:r>
          </a:p>
          <a:p>
            <a:pPr marL="685800" lvl="2" indent="-457200">
              <a:buFont typeface="Arial" panose="020B0604020202020204" pitchFamily="34" charset="0"/>
              <a:buChar char="•"/>
            </a:pPr>
            <a:r>
              <a:rPr lang="en-US" altLang="zh-TW" sz="2800" dirty="0"/>
              <a:t>Note: Function signatures are similar, but not identical, to the corresponding WDF callbacks because the first parameter is DMFMODULE.</a:t>
            </a:r>
          </a:p>
          <a:p>
            <a:pPr lvl="2"/>
            <a:endParaRPr lang="en-US" altLang="zh-TW" sz="2600" dirty="0"/>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 WDF Module Callbacks</a:t>
            </a:r>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a:t>
            </a:r>
            <a:endParaRPr lang="en-US" altLang="zh-TW" sz="1400" dirty="0">
              <a:solidFill>
                <a:srgbClr val="008000"/>
              </a:solidFill>
              <a:latin typeface="Courier New" panose="02070309020205020404" pitchFamily="49" charset="0"/>
              <a:cs typeface="Courier New" panose="02070309020205020404" pitchFamily="49" charset="0"/>
            </a:endParaRPr>
          </a:p>
          <a:p>
            <a:pPr lvl="1"/>
            <a:endParaRPr lang="en-US" altLang="zh-TW" sz="2800" dirty="0"/>
          </a:p>
        </p:txBody>
      </p:sp>
    </p:spTree>
    <p:extLst>
      <p:ext uri="{BB962C8B-B14F-4D97-AF65-F5344CB8AC3E}">
        <p14:creationId xmlns:p14="http://schemas.microsoft.com/office/powerpoint/2010/main" val="14011625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69078" y="116632"/>
            <a:ext cx="11889564" cy="917575"/>
          </a:xfrm>
        </p:spPr>
        <p:txBody>
          <a:bodyPr/>
          <a:lstStyle/>
          <a:p>
            <a:r>
              <a:rPr lang="en-US" altLang="zh-TW" sz="4800" dirty="0"/>
              <a:t>Traditional Driver Diagram</a:t>
            </a:r>
            <a:endParaRPr lang="zh-TW" altLang="en-US" sz="4800" dirty="0"/>
          </a:p>
        </p:txBody>
      </p:sp>
      <p:pic>
        <p:nvPicPr>
          <p:cNvPr id="5" name="Picture 4">
            <a:extLst>
              <a:ext uri="{FF2B5EF4-FFF2-40B4-BE49-F238E27FC236}">
                <a16:creationId xmlns:a16="http://schemas.microsoft.com/office/drawing/2014/main" id="{A9E55AF0-FC0A-42C9-B386-DF7918F7CC69}"/>
              </a:ext>
            </a:extLst>
          </p:cNvPr>
          <p:cNvPicPr>
            <a:picLocks noChangeAspect="1"/>
          </p:cNvPicPr>
          <p:nvPr/>
        </p:nvPicPr>
        <p:blipFill>
          <a:blip r:embed="rId3"/>
          <a:stretch>
            <a:fillRect/>
          </a:stretch>
        </p:blipFill>
        <p:spPr>
          <a:xfrm>
            <a:off x="1487488" y="1340768"/>
            <a:ext cx="9433048" cy="452870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7644871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The Module DMF_[ModuleName].c File Sections (7):</a:t>
            </a:r>
          </a:p>
          <a:p>
            <a:pPr lvl="1"/>
            <a:endParaRPr lang="en-US" altLang="zh-TW" sz="2800" dirty="0"/>
          </a:p>
          <a:p>
            <a:pPr lvl="1"/>
            <a:r>
              <a:rPr lang="en-US" altLang="zh-TW" sz="2800" dirty="0"/>
              <a:t>Module’s DMF Callbacks </a:t>
            </a:r>
          </a:p>
          <a:p>
            <a:pPr lvl="1"/>
            <a:endParaRPr lang="en-US" altLang="zh-TW" sz="2800" dirty="0"/>
          </a:p>
          <a:p>
            <a:pPr marL="685800" lvl="2" indent="-457200">
              <a:buFont typeface="Arial" panose="020B0604020202020204" pitchFamily="34" charset="0"/>
              <a:buChar char="•"/>
            </a:pPr>
            <a:r>
              <a:rPr lang="en-US" altLang="zh-TW" sz="2800" dirty="0"/>
              <a:t>Contains all the DMF callbacks the Module supports.</a:t>
            </a:r>
          </a:p>
          <a:p>
            <a:pPr marL="685800" lvl="2" indent="-457200">
              <a:buFont typeface="Arial" panose="020B0604020202020204" pitchFamily="34" charset="0"/>
              <a:buChar char="•"/>
            </a:pPr>
            <a:r>
              <a:rPr lang="en-US" altLang="zh-TW" sz="2800" dirty="0"/>
              <a:t>These are called automatically, as needed, by DMF.</a:t>
            </a:r>
          </a:p>
          <a:p>
            <a:pPr marL="685800" lvl="2" indent="-457200">
              <a:buFont typeface="Arial" panose="020B0604020202020204" pitchFamily="34" charset="0"/>
              <a:buChar char="•"/>
            </a:pPr>
            <a:r>
              <a:rPr lang="en-US" altLang="zh-TW" sz="2800" dirty="0"/>
              <a:t>Separate slides will discuss each of them.</a:t>
            </a:r>
          </a:p>
          <a:p>
            <a:pPr lvl="2"/>
            <a:endParaRPr lang="en-US" altLang="zh-TW" sz="2600" dirty="0"/>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 DMF Module Callbacks</a:t>
            </a:r>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a:t>
            </a:r>
            <a:endParaRPr lang="en-US" altLang="zh-TW" sz="1400" dirty="0">
              <a:solidFill>
                <a:srgbClr val="008000"/>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1778139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The Module DMF_[ModuleName].c File Sections (8):</a:t>
            </a:r>
          </a:p>
          <a:p>
            <a:pPr lvl="1"/>
            <a:endParaRPr lang="en-US" altLang="zh-TW" sz="2800" dirty="0"/>
          </a:p>
          <a:p>
            <a:pPr lvl="1"/>
            <a:r>
              <a:rPr lang="en-US" altLang="zh-TW" sz="2800" dirty="0"/>
              <a:t>Module’s Descriptor declarations.</a:t>
            </a:r>
          </a:p>
          <a:p>
            <a:pPr lvl="1"/>
            <a:endParaRPr lang="en-US" altLang="zh-TW" sz="2800" dirty="0"/>
          </a:p>
          <a:p>
            <a:pPr marL="685800" lvl="2" indent="-457200">
              <a:buFont typeface="Arial" panose="020B0604020202020204" pitchFamily="34" charset="0"/>
              <a:buChar char="•"/>
            </a:pPr>
            <a:r>
              <a:rPr lang="en-US" altLang="zh-TW" sz="2800" dirty="0"/>
              <a:t>These are global buffers for descriptors are used by the Module.</a:t>
            </a:r>
          </a:p>
          <a:p>
            <a:pPr marL="685800" lvl="2" indent="-457200">
              <a:buFont typeface="Arial" panose="020B0604020202020204" pitchFamily="34" charset="0"/>
              <a:buChar char="•"/>
            </a:pPr>
            <a:r>
              <a:rPr lang="en-US" altLang="zh-TW" sz="2800" dirty="0"/>
              <a:t>They are initialized and used by Module’s Create callback as well as Module Methods.</a:t>
            </a:r>
          </a:p>
          <a:p>
            <a:pPr marL="685800" lvl="2" indent="-457200">
              <a:buFont typeface="Arial" panose="020B0604020202020204" pitchFamily="34" charset="0"/>
              <a:buChar char="•"/>
            </a:pPr>
            <a:endParaRPr lang="en-US" altLang="zh-TW" sz="2600" dirty="0"/>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 DMF Module Descriptor</a:t>
            </a:r>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latin typeface="Courier New" panose="02070309020205020404" pitchFamily="49" charset="0"/>
                <a:cs typeface="Courier New" panose="02070309020205020404" pitchFamily="49" charset="0"/>
              </a:rPr>
              <a:t>static DMF_MODULE_DESCRIPTOR </a:t>
            </a:r>
            <a:r>
              <a:rPr lang="en-US" sz="1400" dirty="0" err="1">
                <a:latin typeface="Courier New" panose="02070309020205020404" pitchFamily="49" charset="0"/>
                <a:cs typeface="Courier New" panose="02070309020205020404" pitchFamily="49" charset="0"/>
              </a:rPr>
              <a:t>DmfModuleDescriptor_ContinuousRequestTarget</a:t>
            </a:r>
            <a:r>
              <a:rPr lang="en-US" sz="1400" dirty="0">
                <a:latin typeface="Courier New" panose="02070309020205020404" pitchFamily="49" charset="0"/>
                <a:cs typeface="Courier New" panose="02070309020205020404" pitchFamily="49" charset="0"/>
              </a:rPr>
              <a:t>;</a:t>
            </a:r>
          </a:p>
          <a:p>
            <a:pPr lvl="1"/>
            <a:r>
              <a:rPr lang="en-US" sz="1400" dirty="0">
                <a:latin typeface="Courier New" panose="02070309020205020404" pitchFamily="49" charset="0"/>
                <a:cs typeface="Courier New" panose="02070309020205020404" pitchFamily="49" charset="0"/>
              </a:rPr>
              <a:t>static DMF_CALLBACKS_WDF </a:t>
            </a:r>
            <a:r>
              <a:rPr lang="en-US" sz="1400" dirty="0" err="1">
                <a:latin typeface="Courier New" panose="02070309020205020404" pitchFamily="49" charset="0"/>
                <a:cs typeface="Courier New" panose="02070309020205020404" pitchFamily="49" charset="0"/>
              </a:rPr>
              <a:t>DmfCallbacksWdf_ContinuousRequestTarget</a:t>
            </a:r>
            <a:r>
              <a:rPr lang="en-US" sz="1400" dirty="0">
                <a:latin typeface="Courier New" panose="02070309020205020404" pitchFamily="49" charset="0"/>
                <a:cs typeface="Courier New" panose="02070309020205020404" pitchFamily="49" charset="0"/>
              </a:rPr>
              <a:t>;</a:t>
            </a:r>
          </a:p>
          <a:p>
            <a:pPr lvl="1"/>
            <a:r>
              <a:rPr lang="en-US" sz="1400" dirty="0">
                <a:latin typeface="Courier New" panose="02070309020205020404" pitchFamily="49" charset="0"/>
                <a:cs typeface="Courier New" panose="02070309020205020404" pitchFamily="49" charset="0"/>
              </a:rPr>
              <a:t>static DMF_CALLBACKS_DMF </a:t>
            </a:r>
            <a:r>
              <a:rPr lang="en-US" sz="1400" dirty="0" err="1">
                <a:latin typeface="Courier New" panose="02070309020205020404" pitchFamily="49" charset="0"/>
                <a:cs typeface="Courier New" panose="02070309020205020404" pitchFamily="49" charset="0"/>
              </a:rPr>
              <a:t>DmfCallbacksDmf_ContinuousRequestTarget</a:t>
            </a:r>
            <a:r>
              <a:rPr lang="en-US" sz="1400" dirty="0">
                <a:latin typeface="Courier New" panose="02070309020205020404" pitchFamily="49" charset="0"/>
                <a:cs typeface="Courier New" panose="02070309020205020404" pitchFamily="49" charset="0"/>
              </a:rPr>
              <a:t>;</a:t>
            </a: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098839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The Module DMF_[ModuleName].c File Sections (9):</a:t>
            </a:r>
          </a:p>
          <a:p>
            <a:pPr lvl="1"/>
            <a:endParaRPr lang="en-US" altLang="zh-TW" sz="2800" dirty="0"/>
          </a:p>
          <a:p>
            <a:pPr lvl="1"/>
            <a:r>
              <a:rPr lang="en-US" altLang="zh-TW" sz="2800" dirty="0"/>
              <a:t>Module’s publicly accessible functions:</a:t>
            </a:r>
          </a:p>
          <a:p>
            <a:pPr lvl="1"/>
            <a:endParaRPr lang="en-US" altLang="zh-TW" sz="2800" dirty="0"/>
          </a:p>
          <a:p>
            <a:pPr marL="685800" lvl="2" indent="-457200">
              <a:buFont typeface="Arial" panose="020B0604020202020204" pitchFamily="34" charset="0"/>
              <a:buChar char="•"/>
            </a:pPr>
            <a:r>
              <a:rPr lang="en-US" altLang="zh-TW" sz="2800" dirty="0"/>
              <a:t>Contains Module’s Create function. (Discussed in a separate slide.)</a:t>
            </a:r>
          </a:p>
          <a:p>
            <a:pPr marL="685800" lvl="2" indent="-457200">
              <a:buFont typeface="Arial" panose="020B0604020202020204" pitchFamily="34" charset="0"/>
              <a:buChar char="•"/>
            </a:pPr>
            <a:r>
              <a:rPr lang="en-US" altLang="zh-TW" sz="2800" dirty="0"/>
              <a:t>Contains Module’s Methods. (These have declarations in the Module’s .h file).</a:t>
            </a:r>
          </a:p>
          <a:p>
            <a:pPr marL="685800" lvl="2" indent="-457200">
              <a:buFont typeface="Arial" panose="020B0604020202020204" pitchFamily="34" charset="0"/>
              <a:buChar char="•"/>
            </a:pPr>
            <a:endParaRPr lang="en-US" altLang="zh-TW" sz="2600" dirty="0"/>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 Public Calls by Client</a:t>
            </a:r>
          </a:p>
          <a:p>
            <a:pPr lvl="1"/>
            <a:r>
              <a:rPr lang="en-US" sz="1400" dirty="0">
                <a:solidFill>
                  <a:srgbClr val="008000"/>
                </a:solidFill>
                <a:latin typeface="Courier New" panose="02070309020205020404" pitchFamily="49" charset="0"/>
                <a:cs typeface="Courier New" panose="02070309020205020404" pitchFamily="49" charset="0"/>
              </a:rPr>
              <a:t>///////////////////////////////////////////////////////////////////////////////////////////////////////</a:t>
            </a:r>
          </a:p>
          <a:p>
            <a:pPr lvl="1"/>
            <a:r>
              <a:rPr lang="en-US" sz="1400" dirty="0">
                <a:solidFill>
                  <a:srgbClr val="008000"/>
                </a:solidFill>
                <a:latin typeface="Courier New" panose="02070309020205020404" pitchFamily="49" charset="0"/>
                <a:cs typeface="Courier New" panose="02070309020205020404" pitchFamily="49" charset="0"/>
              </a:rPr>
              <a:t>//</a:t>
            </a: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920724859"/>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lnSpcReduction="10000"/>
          </a:bodyPr>
          <a:lstStyle/>
          <a:p>
            <a:pPr lvl="0"/>
            <a:r>
              <a:rPr lang="en-US" altLang="zh-TW" sz="3600" dirty="0"/>
              <a:t>The Module DMF_[ModuleName]_Public.h File</a:t>
            </a:r>
          </a:p>
          <a:p>
            <a:pPr lvl="1"/>
            <a:endParaRPr lang="en-US" altLang="zh-TW" sz="2800" dirty="0"/>
          </a:p>
          <a:p>
            <a:pPr lvl="1"/>
            <a:r>
              <a:rPr lang="en-US" altLang="zh-TW" sz="2800" dirty="0"/>
              <a:t>Contains definitions that User-mode applications and/or other drivers use to communicate with the Module</a:t>
            </a:r>
          </a:p>
          <a:p>
            <a:pPr lvl="1"/>
            <a:endParaRPr lang="en-US" altLang="zh-TW" sz="2800" dirty="0"/>
          </a:p>
          <a:p>
            <a:pPr lvl="1"/>
            <a:r>
              <a:rPr lang="en-US" altLang="zh-TW" sz="2400" dirty="0"/>
              <a:t>Examples:</a:t>
            </a:r>
          </a:p>
          <a:p>
            <a:pPr marL="457200" lvl="1" indent="-457200">
              <a:buFont typeface="Arial" panose="020B0604020202020204" pitchFamily="34" charset="0"/>
              <a:buChar char="•"/>
            </a:pPr>
            <a:r>
              <a:rPr lang="en-US" altLang="zh-TW" sz="2400" dirty="0"/>
              <a:t>Device Interface GUID</a:t>
            </a:r>
          </a:p>
          <a:p>
            <a:pPr marL="457200" lvl="1" indent="-457200">
              <a:buFont typeface="Arial" panose="020B0604020202020204" pitchFamily="34" charset="0"/>
              <a:buChar char="•"/>
            </a:pPr>
            <a:r>
              <a:rPr lang="en-US" altLang="zh-TW" sz="2400" dirty="0"/>
              <a:t>IOCTL definitions</a:t>
            </a:r>
          </a:p>
          <a:p>
            <a:pPr marL="457200" lvl="1" indent="-457200">
              <a:buFont typeface="Arial" panose="020B0604020202020204" pitchFamily="34" charset="0"/>
              <a:buChar char="•"/>
            </a:pPr>
            <a:r>
              <a:rPr lang="en-US" altLang="zh-TW" sz="2400" dirty="0"/>
              <a:t>Enumerations and Structures used in IOCTL calls</a:t>
            </a:r>
          </a:p>
          <a:p>
            <a:pPr lvl="1"/>
            <a:endParaRPr lang="en-US" altLang="zh-TW" sz="2800" dirty="0"/>
          </a:p>
          <a:p>
            <a:pPr lvl="1"/>
            <a:r>
              <a:rPr lang="en-US" altLang="zh-TW" sz="2800" dirty="0"/>
              <a:t>Important: </a:t>
            </a:r>
            <a:r>
              <a:rPr lang="en-US" altLang="zh-TW" sz="2800" b="1" u="sng" dirty="0"/>
              <a:t>It must be possible to compile this file using only the Win32 SDK or DDK. It must not contain any references to DMF or DMFMODULE or any DMF construct.</a:t>
            </a: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364227480"/>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Module Files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The Module DMF_[ModuleName].md File</a:t>
            </a:r>
          </a:p>
          <a:p>
            <a:pPr lvl="1"/>
            <a:endParaRPr lang="en-US" altLang="zh-TW" sz="2800" dirty="0"/>
          </a:p>
          <a:p>
            <a:pPr lvl="1"/>
            <a:r>
              <a:rPr lang="en-US" altLang="zh-TW" sz="2800" dirty="0"/>
              <a:t>Contains detailed documentation for the Module.</a:t>
            </a:r>
          </a:p>
          <a:p>
            <a:pPr lvl="1"/>
            <a:endParaRPr lang="en-US" altLang="zh-TW" sz="2800" dirty="0"/>
          </a:p>
          <a:p>
            <a:pPr marL="457200" lvl="1" indent="-457200">
              <a:buFont typeface="Arial" panose="020B0604020202020204" pitchFamily="34" charset="0"/>
              <a:buChar char="•"/>
            </a:pPr>
            <a:r>
              <a:rPr lang="en-US" altLang="zh-TW" sz="2800" dirty="0"/>
              <a:t>This file has a specific format and is divided into sections similar to a Module’s .c file.</a:t>
            </a:r>
          </a:p>
          <a:p>
            <a:pPr marL="457200" lvl="1" indent="-457200">
              <a:buFont typeface="Arial" panose="020B0604020202020204" pitchFamily="34" charset="0"/>
              <a:buChar char="•"/>
            </a:pPr>
            <a:r>
              <a:rPr lang="en-US" altLang="zh-TW" sz="2800" dirty="0"/>
              <a:t>Use this file to understand the purpose of the Module and how to instantiate it and use its Methods.</a:t>
            </a:r>
          </a:p>
          <a:p>
            <a:pPr marL="457200" lvl="1" indent="-457200">
              <a:buFont typeface="Arial" panose="020B0604020202020204" pitchFamily="34" charset="0"/>
              <a:buChar char="•"/>
            </a:pPr>
            <a:r>
              <a:rPr lang="en-US" altLang="zh-TW" sz="2800" dirty="0"/>
              <a:t>This file encourages the Module’s programmer to write documentation. That documentation never needs to be written again by a user of the Module.</a:t>
            </a: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62683555"/>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268760"/>
            <a:ext cx="11726018" cy="5293966"/>
          </a:xfrm>
        </p:spPr>
        <p:txBody>
          <a:bodyPr>
            <a:normAutofit/>
          </a:bodyPr>
          <a:lstStyle/>
          <a:p>
            <a:r>
              <a:rPr lang="en-US" altLang="zh-TW" sz="3400" dirty="0"/>
              <a:t>There are 3 kinds of callbacks</a:t>
            </a:r>
          </a:p>
          <a:p>
            <a:pPr marL="514350" lvl="1" indent="-514350">
              <a:buFont typeface="+mj-lt"/>
              <a:buAutoNum type="arabicPeriod"/>
            </a:pPr>
            <a:endParaRPr lang="en-US" altLang="zh-TW" sz="2600" dirty="0"/>
          </a:p>
          <a:p>
            <a:pPr marL="514350" lvl="1" indent="-514350">
              <a:buFont typeface="+mj-lt"/>
              <a:buAutoNum type="arabicPeriod"/>
            </a:pPr>
            <a:r>
              <a:rPr lang="en-US" altLang="zh-TW" sz="2600" dirty="0"/>
              <a:t>DMF/WDF callbacks</a:t>
            </a:r>
          </a:p>
          <a:p>
            <a:pPr marL="914400" lvl="3" indent="-457200">
              <a:buFont typeface="Arial" panose="020B0604020202020204" pitchFamily="34" charset="0"/>
              <a:buChar char="•"/>
            </a:pPr>
            <a:r>
              <a:rPr lang="en-US" altLang="zh-TW" sz="2400" dirty="0"/>
              <a:t>Called by DMF either for Module’s lifetime management or because WDF has called into the driver.</a:t>
            </a:r>
          </a:p>
          <a:p>
            <a:pPr marL="914400" lvl="3" indent="-457200">
              <a:buFont typeface="Arial" panose="020B0604020202020204" pitchFamily="34" charset="0"/>
              <a:buChar char="•"/>
            </a:pPr>
            <a:endParaRPr lang="en-US" altLang="zh-TW" sz="2400" dirty="0"/>
          </a:p>
          <a:p>
            <a:pPr marL="514350" lvl="1" indent="-514350">
              <a:buFont typeface="+mj-lt"/>
              <a:buAutoNum type="arabicPeriod"/>
            </a:pPr>
            <a:r>
              <a:rPr lang="en-US" altLang="zh-TW" sz="2600" dirty="0"/>
              <a:t>Direct Callbacks to Module’s Parent</a:t>
            </a:r>
          </a:p>
          <a:p>
            <a:pPr marL="971550" lvl="3" indent="-514350">
              <a:buFont typeface="Arial" panose="020B0604020202020204" pitchFamily="34" charset="0"/>
              <a:buChar char="•"/>
            </a:pPr>
            <a:r>
              <a:rPr lang="en-US" altLang="zh-TW" sz="2400" dirty="0"/>
              <a:t>Called directly by the underlying Modules.</a:t>
            </a:r>
          </a:p>
          <a:p>
            <a:pPr marL="971550" lvl="3" indent="-514350">
              <a:buFont typeface="Arial" panose="020B0604020202020204" pitchFamily="34" charset="0"/>
              <a:buChar char="•"/>
            </a:pPr>
            <a:endParaRPr lang="en-US" altLang="zh-TW" sz="2600" dirty="0"/>
          </a:p>
          <a:p>
            <a:pPr marL="514350" lvl="1" indent="-514350">
              <a:buFont typeface="+mj-lt"/>
              <a:buAutoNum type="arabicPeriod"/>
            </a:pPr>
            <a:r>
              <a:rPr lang="en-US" altLang="zh-TW" sz="2600" dirty="0"/>
              <a:t>Indirect Callbacks from Child Modules (*)</a:t>
            </a:r>
          </a:p>
          <a:p>
            <a:pPr marL="971550" lvl="3" indent="-514350">
              <a:buFont typeface="Arial" panose="020B0604020202020204" pitchFamily="34" charset="0"/>
              <a:buChar char="•"/>
            </a:pPr>
            <a:r>
              <a:rPr lang="en-US" altLang="zh-TW" sz="2400" dirty="0"/>
              <a:t>Called from Child Module that is not an immediate child. (Grand-child).</a:t>
            </a:r>
          </a:p>
          <a:p>
            <a:pPr marL="685800" lvl="2" indent="-457200">
              <a:buFont typeface="Arial" panose="020B0604020202020204" pitchFamily="34" charset="0"/>
              <a:buChar char="•"/>
            </a:pPr>
            <a:endParaRPr lang="en-US" altLang="zh-TW" sz="2600" dirty="0"/>
          </a:p>
          <a:p>
            <a:pPr lvl="1"/>
            <a:endParaRPr lang="en-US" altLang="zh-TW" sz="2600" dirty="0"/>
          </a:p>
          <a:p>
            <a:endParaRPr lang="en-US" altLang="zh-TW" sz="3400" dirty="0"/>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059230875"/>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Module Callbacks called by DMF.</a:t>
            </a:r>
          </a:p>
          <a:p>
            <a:pPr marL="685800" lvl="2" indent="-457200">
              <a:buFont typeface="Arial" panose="020B0604020202020204" pitchFamily="34" charset="0"/>
              <a:buChar char="•"/>
            </a:pPr>
            <a:endParaRPr lang="en-US" altLang="zh-TW" sz="2800" dirty="0"/>
          </a:p>
          <a:p>
            <a:pPr marL="685800" lvl="2" indent="-457200">
              <a:buFont typeface="Arial" panose="020B0604020202020204" pitchFamily="34" charset="0"/>
              <a:buChar char="•"/>
            </a:pPr>
            <a:r>
              <a:rPr lang="en-US" altLang="zh-TW" sz="2800" dirty="0"/>
              <a:t>All DMF/WDF callbacks receive DMFMODULE (this Module’s handle).</a:t>
            </a:r>
          </a:p>
          <a:p>
            <a:pPr marL="685800" lvl="2" indent="-457200">
              <a:buFont typeface="Arial" panose="020B0604020202020204" pitchFamily="34" charset="0"/>
              <a:buChar char="•"/>
            </a:pPr>
            <a:endParaRPr lang="en-US" altLang="zh-TW" sz="2800" dirty="0"/>
          </a:p>
          <a:p>
            <a:pPr marL="685800" lvl="2" indent="-457200">
              <a:buFont typeface="Arial" panose="020B0604020202020204" pitchFamily="34" charset="0"/>
              <a:buChar char="•"/>
            </a:pPr>
            <a:r>
              <a:rPr lang="en-US" altLang="zh-TW" sz="2800" dirty="0"/>
              <a:t>WDF Callbacks also receive additional parameters passed by WDF.</a:t>
            </a:r>
          </a:p>
          <a:p>
            <a:pPr marL="685800" lvl="2" indent="-457200">
              <a:buFont typeface="Arial" panose="020B0604020202020204" pitchFamily="34" charset="0"/>
              <a:buChar char="•"/>
            </a:pPr>
            <a:endParaRPr lang="en-US" altLang="zh-TW" sz="2800" dirty="0"/>
          </a:p>
          <a:p>
            <a:pPr marL="685800" lvl="2" indent="-457200">
              <a:buFont typeface="Arial" panose="020B0604020202020204" pitchFamily="34" charset="0"/>
              <a:buChar char="•"/>
            </a:pPr>
            <a:r>
              <a:rPr lang="en-US" altLang="zh-TW" sz="2800" dirty="0"/>
              <a:t>Use DMF_CONFIG_GET(DmfModule) to retrieve the Module’s Config data.</a:t>
            </a:r>
          </a:p>
          <a:p>
            <a:pPr marL="685800" lvl="2" indent="-457200">
              <a:buFont typeface="Arial" panose="020B0604020202020204" pitchFamily="34" charset="0"/>
              <a:buChar char="•"/>
            </a:pPr>
            <a:r>
              <a:rPr lang="en-US" altLang="zh-TW" sz="2800" dirty="0"/>
              <a:t>Use DMF_CONTEXT_GET(DmfModule) to retrieve the Module’s Context.</a:t>
            </a:r>
          </a:p>
          <a:p>
            <a:pPr marL="685800" lvl="2" indent="-457200">
              <a:buFont typeface="Arial" panose="020B0604020202020204" pitchFamily="34" charset="0"/>
              <a:buChar char="•"/>
            </a:pPr>
            <a:endParaRPr lang="en-US" altLang="zh-TW" sz="2800" dirty="0"/>
          </a:p>
          <a:p>
            <a:pPr marL="685800" lvl="2" indent="-457200">
              <a:buFont typeface="Arial" panose="020B0604020202020204" pitchFamily="34" charset="0"/>
              <a:buChar char="•"/>
            </a:pPr>
            <a:r>
              <a:rPr lang="en-US" altLang="zh-TW" sz="2800" dirty="0"/>
              <a:t>Use </a:t>
            </a:r>
            <a:r>
              <a:rPr lang="en-US" altLang="zh-TW" sz="2800" dirty="0" err="1"/>
              <a:t>DMF_ModuleLock</a:t>
            </a:r>
            <a:r>
              <a:rPr lang="en-US" altLang="zh-TW" sz="2800" dirty="0"/>
              <a:t>(DmfModule) and </a:t>
            </a:r>
            <a:r>
              <a:rPr lang="en-US" altLang="zh-TW" sz="2800" dirty="0" err="1"/>
              <a:t>DMF_ModuleUnlock</a:t>
            </a:r>
            <a:r>
              <a:rPr lang="en-US" altLang="zh-TW" sz="2800" dirty="0"/>
              <a:t>(DmfModule) to lock and unlock the Module’s Context when necessary.</a:t>
            </a:r>
          </a:p>
          <a:p>
            <a:pPr marL="685800" lvl="2" indent="-457200">
              <a:buFont typeface="Arial" panose="020B0604020202020204" pitchFamily="34" charset="0"/>
              <a:buChar char="•"/>
            </a:pPr>
            <a:endParaRPr lang="en-US" altLang="zh-TW" sz="2800" dirty="0"/>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821536859"/>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Module Callbacks called by Modules (Direct)</a:t>
            </a:r>
          </a:p>
          <a:p>
            <a:pPr marL="685800" lvl="2" indent="-457200">
              <a:buFont typeface="Arial" panose="020B0604020202020204" pitchFamily="34" charset="0"/>
              <a:buChar char="•"/>
            </a:pPr>
            <a:r>
              <a:rPr lang="en-US" altLang="zh-TW" sz="2800" dirty="0"/>
              <a:t>These callbacks receive the </a:t>
            </a:r>
            <a:r>
              <a:rPr lang="en-US" altLang="zh-TW" sz="2800" b="1" u="sng" dirty="0"/>
              <a:t>caller’s</a:t>
            </a:r>
            <a:r>
              <a:rPr lang="en-US" altLang="zh-TW" sz="2800" dirty="0"/>
              <a:t> DMFMODULE when called by a Module.</a:t>
            </a:r>
          </a:p>
          <a:p>
            <a:pPr lvl="2"/>
            <a:r>
              <a:rPr lang="en-US" altLang="zh-TW" sz="2800" dirty="0"/>
              <a:t>	(Similar to how WDFTIMER’s Timer callback works.)</a:t>
            </a:r>
          </a:p>
          <a:p>
            <a:pPr marL="685800" lvl="2" indent="-457200">
              <a:buFont typeface="Arial" panose="020B0604020202020204" pitchFamily="34" charset="0"/>
              <a:buChar char="•"/>
            </a:pPr>
            <a:r>
              <a:rPr lang="en-US" altLang="zh-TW" sz="2800" dirty="0"/>
              <a:t>Use </a:t>
            </a:r>
            <a:r>
              <a:rPr lang="en-US" altLang="zh-TW" sz="2800" dirty="0" err="1"/>
              <a:t>DMF_ParentModuleGet</a:t>
            </a:r>
            <a:r>
              <a:rPr lang="en-US" altLang="zh-TW" sz="2800" dirty="0"/>
              <a:t>(DmfModule) to get its Parent Module or </a:t>
            </a:r>
            <a:r>
              <a:rPr lang="en-US" altLang="zh-TW" sz="2800" dirty="0" err="1"/>
              <a:t>DMF_ParentDeviceGet</a:t>
            </a:r>
            <a:r>
              <a:rPr lang="en-US" altLang="zh-TW" sz="2800" dirty="0"/>
              <a:t>(</a:t>
            </a:r>
            <a:r>
              <a:rPr lang="en-US" altLang="zh-TW" sz="2800" dirty="0" err="1"/>
              <a:t>DmfModule</a:t>
            </a:r>
            <a:r>
              <a:rPr lang="en-US" altLang="zh-TW" sz="2800" dirty="0"/>
              <a:t>) to get its Parent Device. </a:t>
            </a:r>
          </a:p>
          <a:p>
            <a:pPr marL="685800" lvl="2" indent="-457200">
              <a:buFont typeface="Arial" panose="020B0604020202020204" pitchFamily="34" charset="0"/>
              <a:buChar char="•"/>
            </a:pPr>
            <a:r>
              <a:rPr lang="en-US" altLang="zh-TW" sz="2800" dirty="0"/>
              <a:t>If callback is part of a Parent Module, </a:t>
            </a:r>
          </a:p>
          <a:p>
            <a:pPr marL="914400" lvl="3" indent="-457200">
              <a:buFont typeface="Arial" panose="020B0604020202020204" pitchFamily="34" charset="0"/>
              <a:buChar char="•"/>
            </a:pPr>
            <a:r>
              <a:rPr lang="en-US" altLang="zh-TW" sz="2400" dirty="0"/>
              <a:t>use DMF_CONFIG_GET(</a:t>
            </a:r>
            <a:r>
              <a:rPr lang="en-US" altLang="zh-TW" sz="2400" dirty="0" err="1"/>
              <a:t>ParentDmfModule</a:t>
            </a:r>
            <a:r>
              <a:rPr lang="en-US" altLang="zh-TW" sz="2400" dirty="0"/>
              <a:t>) to retrieve the passed DMFMODULE’s Config data.</a:t>
            </a:r>
          </a:p>
          <a:p>
            <a:pPr marL="914400" lvl="3" indent="-457200">
              <a:buFont typeface="Arial" panose="020B0604020202020204" pitchFamily="34" charset="0"/>
              <a:buChar char="•"/>
            </a:pPr>
            <a:r>
              <a:rPr lang="en-US" altLang="zh-TW" sz="2600" dirty="0"/>
              <a:t>use DMF_CONTEXT_GET(</a:t>
            </a:r>
            <a:r>
              <a:rPr lang="en-US" altLang="zh-TW" sz="2600" dirty="0" err="1"/>
              <a:t>ParentDmfModule</a:t>
            </a:r>
            <a:r>
              <a:rPr lang="en-US" altLang="zh-TW" sz="2600" dirty="0"/>
              <a:t>) to retrieve the passed DMFMODULE’s Context.</a:t>
            </a:r>
          </a:p>
          <a:p>
            <a:pPr marL="914400" lvl="3" indent="-457200">
              <a:buFont typeface="Arial" panose="020B0604020202020204" pitchFamily="34" charset="0"/>
              <a:buChar char="•"/>
            </a:pPr>
            <a:r>
              <a:rPr lang="en-US" altLang="zh-TW" sz="2600" dirty="0"/>
              <a:t>Use </a:t>
            </a:r>
            <a:r>
              <a:rPr lang="en-US" altLang="zh-TW" sz="2600" dirty="0" err="1"/>
              <a:t>DMF_ModuleLock</a:t>
            </a:r>
            <a:r>
              <a:rPr lang="en-US" altLang="zh-TW" sz="2600" dirty="0"/>
              <a:t>(</a:t>
            </a:r>
            <a:r>
              <a:rPr lang="en-US" altLang="zh-TW" sz="2600" dirty="0" err="1"/>
              <a:t>ParentDmfModule</a:t>
            </a:r>
            <a:r>
              <a:rPr lang="en-US" altLang="zh-TW" sz="2600" dirty="0"/>
              <a:t>) and </a:t>
            </a:r>
            <a:r>
              <a:rPr lang="en-US" altLang="zh-TW" sz="2600" dirty="0" err="1"/>
              <a:t>DMF_ModuleUnlock</a:t>
            </a:r>
            <a:r>
              <a:rPr lang="en-US" altLang="zh-TW" sz="2600" dirty="0"/>
              <a:t>(</a:t>
            </a:r>
            <a:r>
              <a:rPr lang="en-US" altLang="zh-TW" sz="2600" dirty="0" err="1"/>
              <a:t>ParentDmfModule</a:t>
            </a:r>
            <a:r>
              <a:rPr lang="en-US" altLang="zh-TW" sz="2600" dirty="0"/>
              <a:t>) to lock and unlock the Module’s Context when necessary.</a:t>
            </a:r>
          </a:p>
          <a:p>
            <a:pPr marL="685800" lvl="2" indent="-457200">
              <a:buFont typeface="Arial" panose="020B0604020202020204" pitchFamily="34" charset="0"/>
              <a:buChar char="•"/>
            </a:pPr>
            <a:endParaRPr lang="en-US" altLang="zh-TW" sz="2800" dirty="0"/>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206353234"/>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Module Callbacks called by Modules (Indirect) *</a:t>
            </a:r>
          </a:p>
          <a:p>
            <a:pPr marL="685800" lvl="2" indent="-457200">
              <a:buFont typeface="Arial" panose="020B0604020202020204" pitchFamily="34" charset="0"/>
              <a:buChar char="•"/>
            </a:pPr>
            <a:r>
              <a:rPr lang="en-US" altLang="zh-TW" sz="2800" dirty="0"/>
              <a:t>These callbacks receive a WDFDEVICE when called by a Module as wells as an VOID* context.</a:t>
            </a:r>
          </a:p>
          <a:p>
            <a:pPr marL="685800" lvl="2" indent="-457200">
              <a:buFont typeface="Arial" panose="020B0604020202020204" pitchFamily="34" charset="0"/>
              <a:buChar char="•"/>
            </a:pPr>
            <a:r>
              <a:rPr lang="en-US" altLang="zh-TW" sz="2800" dirty="0"/>
              <a:t>If Callback is part of a Parent Module, </a:t>
            </a:r>
          </a:p>
          <a:p>
            <a:pPr marL="914400" lvl="3" indent="-457200">
              <a:buFont typeface="Arial" panose="020B0604020202020204" pitchFamily="34" charset="0"/>
              <a:buChar char="•"/>
            </a:pPr>
            <a:r>
              <a:rPr lang="en-US" altLang="zh-TW" sz="2600" dirty="0"/>
              <a:t>Use </a:t>
            </a:r>
            <a:r>
              <a:rPr lang="en-US" altLang="zh-TW" sz="2600" dirty="0" err="1"/>
              <a:t>ParentModule</a:t>
            </a:r>
            <a:r>
              <a:rPr lang="en-US" altLang="zh-TW" sz="2600" dirty="0"/>
              <a:t> = DMF_VOIDTOHANDLE(Context) to get its Parent Module.</a:t>
            </a:r>
          </a:p>
          <a:p>
            <a:pPr marL="914400" lvl="3" indent="-457200">
              <a:buFont typeface="Arial" panose="020B0604020202020204" pitchFamily="34" charset="0"/>
              <a:buChar char="•"/>
            </a:pPr>
            <a:r>
              <a:rPr lang="en-US" altLang="zh-TW" sz="2600" dirty="0"/>
              <a:t>Then, use DMF_CONFIG_GET(</a:t>
            </a:r>
            <a:r>
              <a:rPr lang="en-US" altLang="zh-TW" sz="2600" dirty="0" err="1"/>
              <a:t>ParentDmfModule</a:t>
            </a:r>
            <a:r>
              <a:rPr lang="en-US" altLang="zh-TW" sz="2600" dirty="0"/>
              <a:t>) to retrieve the passed DMFMODULE’s Config data.</a:t>
            </a:r>
          </a:p>
          <a:p>
            <a:pPr marL="914400" lvl="3" indent="-457200">
              <a:buFont typeface="Arial" panose="020B0604020202020204" pitchFamily="34" charset="0"/>
              <a:buChar char="•"/>
            </a:pPr>
            <a:r>
              <a:rPr lang="en-US" altLang="zh-TW" sz="2600" dirty="0"/>
              <a:t>Also, use DMF_CONTEXT_GET(</a:t>
            </a:r>
            <a:r>
              <a:rPr lang="en-US" altLang="zh-TW" sz="2600" dirty="0" err="1"/>
              <a:t>ParentDmfModule</a:t>
            </a:r>
            <a:r>
              <a:rPr lang="en-US" altLang="zh-TW" sz="2600" dirty="0"/>
              <a:t>) to retrieve the passed DMFMODULE’s Context.</a:t>
            </a:r>
          </a:p>
          <a:p>
            <a:pPr marL="914400" lvl="3" indent="-457200">
              <a:buFont typeface="Arial" panose="020B0604020202020204" pitchFamily="34" charset="0"/>
              <a:buChar char="•"/>
            </a:pPr>
            <a:r>
              <a:rPr lang="en-US" altLang="zh-TW" sz="2600" dirty="0"/>
              <a:t>Use </a:t>
            </a:r>
            <a:r>
              <a:rPr lang="en-US" altLang="zh-TW" sz="2600" dirty="0" err="1"/>
              <a:t>DMF_ModuleLock</a:t>
            </a:r>
            <a:r>
              <a:rPr lang="en-US" altLang="zh-TW" sz="2600" dirty="0"/>
              <a:t>(</a:t>
            </a:r>
            <a:r>
              <a:rPr lang="en-US" altLang="zh-TW" sz="2600" dirty="0" err="1"/>
              <a:t>ParentDmfModule</a:t>
            </a:r>
            <a:r>
              <a:rPr lang="en-US" altLang="zh-TW" sz="2600" dirty="0"/>
              <a:t>) and </a:t>
            </a:r>
            <a:r>
              <a:rPr lang="en-US" altLang="zh-TW" sz="2600" dirty="0" err="1"/>
              <a:t>DMF_ModuleUnlock</a:t>
            </a:r>
            <a:r>
              <a:rPr lang="en-US" altLang="zh-TW" sz="2600" dirty="0"/>
              <a:t>(</a:t>
            </a:r>
            <a:r>
              <a:rPr lang="en-US" altLang="zh-TW" sz="2600" dirty="0" err="1"/>
              <a:t>ParentDmfModule</a:t>
            </a:r>
            <a:r>
              <a:rPr lang="en-US" altLang="zh-TW" sz="2600" dirty="0"/>
              <a:t>) to lock and unlock the Module’s Context when necessary.</a:t>
            </a:r>
          </a:p>
          <a:p>
            <a:pPr marL="685800" lvl="2" indent="-457200">
              <a:buFont typeface="Arial" panose="020B0604020202020204" pitchFamily="34" charset="0"/>
              <a:buChar char="•"/>
            </a:pPr>
            <a:endParaRPr lang="en-US" altLang="zh-TW" sz="2800" dirty="0"/>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06851036"/>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412776"/>
            <a:ext cx="11726018" cy="5149950"/>
          </a:xfrm>
        </p:spPr>
        <p:txBody>
          <a:bodyPr>
            <a:normAutofit/>
          </a:bodyPr>
          <a:lstStyle/>
          <a:p>
            <a:pPr lvl="0"/>
            <a:r>
              <a:rPr lang="en-US" altLang="zh-TW" sz="3600" dirty="0"/>
              <a:t>These callbacks are DMF specific</a:t>
            </a:r>
          </a:p>
          <a:p>
            <a:pPr marL="685800" lvl="2" indent="-457200">
              <a:buFont typeface="Arial" panose="020B0604020202020204" pitchFamily="34" charset="0"/>
              <a:buChar char="•"/>
            </a:pPr>
            <a:endParaRPr lang="en-US" altLang="zh-TW" sz="2800" dirty="0"/>
          </a:p>
          <a:p>
            <a:pPr marL="685800" lvl="2" indent="-457200">
              <a:buFont typeface="Arial" panose="020B0604020202020204" pitchFamily="34" charset="0"/>
              <a:buChar char="•"/>
            </a:pPr>
            <a:r>
              <a:rPr lang="en-US" altLang="zh-TW" sz="2800" dirty="0"/>
              <a:t>DMF_[ModuleName]_Create()</a:t>
            </a:r>
          </a:p>
          <a:p>
            <a:pPr marL="685800" lvl="2" indent="-457200">
              <a:buFont typeface="Arial" panose="020B0604020202020204" pitchFamily="34" charset="0"/>
              <a:buChar char="•"/>
            </a:pPr>
            <a:r>
              <a:rPr lang="en-US" altLang="zh-TW" sz="2800" dirty="0"/>
              <a:t>DMF_[ModuleName]_ChildModulesAdd()</a:t>
            </a:r>
          </a:p>
          <a:p>
            <a:pPr marL="685800" lvl="2" indent="-457200">
              <a:buFont typeface="Arial" panose="020B0604020202020204" pitchFamily="34" charset="0"/>
              <a:buChar char="•"/>
            </a:pPr>
            <a:r>
              <a:rPr lang="en-US" altLang="zh-TW" sz="2800" dirty="0"/>
              <a:t>DMF_[ModuleName]_ResourcesAssign()</a:t>
            </a:r>
          </a:p>
          <a:p>
            <a:pPr marL="685800" lvl="2" indent="-457200">
              <a:buFont typeface="Arial" panose="020B0604020202020204" pitchFamily="34" charset="0"/>
              <a:buChar char="•"/>
            </a:pPr>
            <a:r>
              <a:rPr lang="en-US" altLang="zh-TW" sz="2800" dirty="0"/>
              <a:t>DMF_[ModuleName]_Open()</a:t>
            </a:r>
          </a:p>
          <a:p>
            <a:pPr marL="685800" lvl="2" indent="-457200">
              <a:buFont typeface="Arial" panose="020B0604020202020204" pitchFamily="34" charset="0"/>
              <a:buChar char="•"/>
            </a:pPr>
            <a:r>
              <a:rPr lang="en-US" altLang="zh-TW" sz="2800" dirty="0"/>
              <a:t>DMF_[ModuleName]_Close()</a:t>
            </a:r>
          </a:p>
          <a:p>
            <a:pPr marL="685800" lvl="2" indent="-457200">
              <a:buFont typeface="Arial" panose="020B0604020202020204" pitchFamily="34" charset="0"/>
              <a:buChar char="•"/>
            </a:pPr>
            <a:r>
              <a:rPr lang="en-US" altLang="zh-TW" sz="2800" dirty="0"/>
              <a:t>DMF_[ModuleName]_NotificationRegister()</a:t>
            </a:r>
          </a:p>
          <a:p>
            <a:pPr marL="685800" lvl="2" indent="-457200">
              <a:buFont typeface="Arial" panose="020B0604020202020204" pitchFamily="34" charset="0"/>
              <a:buChar char="•"/>
            </a:pPr>
            <a:r>
              <a:rPr lang="en-US" altLang="zh-TW" sz="2800" dirty="0"/>
              <a:t>DMF_[ModuleName]_NotificationUnregister()</a:t>
            </a: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6980284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sz="4800" dirty="0"/>
              <a:t>C++ helps…but still needs “glue”</a:t>
            </a:r>
          </a:p>
        </p:txBody>
      </p:sp>
      <p:sp>
        <p:nvSpPr>
          <p:cNvPr id="5" name="Text Placeholder 4"/>
          <p:cNvSpPr>
            <a:spLocks noGrp="1"/>
          </p:cNvSpPr>
          <p:nvPr>
            <p:ph type="body" sz="quarter" idx="10"/>
          </p:nvPr>
        </p:nvSpPr>
        <p:spPr>
          <a:xfrm>
            <a:off x="269239" y="1197322"/>
            <a:ext cx="11653522" cy="5328022"/>
          </a:xfrm>
          <a:solidFill>
            <a:schemeClr val="bg1"/>
          </a:solidFill>
        </p:spPr>
        <p:txBody>
          <a:bodyPr>
            <a:normAutofit/>
          </a:bodyPr>
          <a:lstStyle/>
          <a:p>
            <a:r>
              <a:rPr lang="en-US" sz="3300" dirty="0"/>
              <a:t>NTSTATUS MyDriver_D0Entry(…) {</a:t>
            </a:r>
          </a:p>
          <a:p>
            <a:r>
              <a:rPr lang="en-US" sz="3300" dirty="0"/>
              <a:t>DEVICE_CONTEXT* deviceContext=</a:t>
            </a:r>
            <a:r>
              <a:rPr lang="en-US" sz="3300" dirty="0" err="1"/>
              <a:t>DeviceContextGet</a:t>
            </a:r>
            <a:r>
              <a:rPr lang="en-US" sz="3300" dirty="0"/>
              <a:t>(Device);</a:t>
            </a:r>
          </a:p>
          <a:p>
            <a:endParaRPr lang="en-US" sz="3300" dirty="0"/>
          </a:p>
          <a:p>
            <a:r>
              <a:rPr lang="en-US" sz="3300" dirty="0"/>
              <a:t>  deviceContext-&gt;Button.</a:t>
            </a:r>
            <a:r>
              <a:rPr lang="en-US" sz="3300" dirty="0">
                <a:highlight>
                  <a:srgbClr val="FFFF00"/>
                </a:highlight>
              </a:rPr>
              <a:t>D0Entry</a:t>
            </a:r>
            <a:r>
              <a:rPr lang="en-US" sz="3300" dirty="0"/>
              <a:t>(deviceContext);</a:t>
            </a:r>
          </a:p>
          <a:p>
            <a:r>
              <a:rPr lang="en-US" sz="3300" dirty="0"/>
              <a:t>  deviceContext-&gt;Thread.</a:t>
            </a:r>
            <a:r>
              <a:rPr lang="en-US" sz="3300" dirty="0">
                <a:highlight>
                  <a:srgbClr val="FFFF00"/>
                </a:highlight>
              </a:rPr>
              <a:t>D0Entry</a:t>
            </a:r>
            <a:r>
              <a:rPr lang="en-US" sz="3300" dirty="0"/>
              <a:t>(deviceContext);</a:t>
            </a:r>
          </a:p>
          <a:p>
            <a:r>
              <a:rPr lang="en-US" sz="3300" dirty="0"/>
              <a:t>  /*… some other code */</a:t>
            </a:r>
          </a:p>
          <a:p>
            <a:r>
              <a:rPr lang="en-US" sz="3300" dirty="0"/>
              <a:t>  deviceContext-&gt; Stream.</a:t>
            </a:r>
            <a:r>
              <a:rPr lang="en-US" sz="3300" dirty="0">
                <a:highlight>
                  <a:srgbClr val="FFFF00"/>
                </a:highlight>
              </a:rPr>
              <a:t>D0Entry</a:t>
            </a:r>
            <a:r>
              <a:rPr lang="en-US" sz="3300" dirty="0"/>
              <a:t>(deviceContext);</a:t>
            </a:r>
          </a:p>
          <a:p>
            <a:r>
              <a:rPr lang="en-US" sz="3300" dirty="0"/>
              <a:t>}</a:t>
            </a:r>
          </a:p>
        </p:txBody>
      </p:sp>
      <p:pic>
        <p:nvPicPr>
          <p:cNvPr id="6" name="Picture 5">
            <a:extLst>
              <a:ext uri="{FF2B5EF4-FFF2-40B4-BE49-F238E27FC236}">
                <a16:creationId xmlns:a16="http://schemas.microsoft.com/office/drawing/2014/main" id="{9D2FEA8D-A45A-406E-B47F-1DC811C411C6}"/>
              </a:ext>
            </a:extLst>
          </p:cNvPr>
          <p:cNvPicPr>
            <a:picLocks noChangeAspect="1"/>
          </p:cNvPicPr>
          <p:nvPr/>
        </p:nvPicPr>
        <p:blipFill>
          <a:blip r:embed="rId3"/>
          <a:stretch>
            <a:fillRect/>
          </a:stretch>
        </p:blipFill>
        <p:spPr>
          <a:xfrm>
            <a:off x="8616280" y="310037"/>
            <a:ext cx="3384376" cy="1624804"/>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290027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DMF_[ModuleName]_Create()</a:t>
            </a:r>
          </a:p>
          <a:p>
            <a:pPr lvl="1"/>
            <a:r>
              <a:rPr lang="en-US" altLang="zh-TW" sz="2800" dirty="0"/>
              <a:t>DMF calls this callback when it needs to create an instance of a Module.</a:t>
            </a:r>
          </a:p>
          <a:p>
            <a:pPr lvl="1"/>
            <a:endParaRPr lang="en-US" altLang="zh-TW" sz="2800" dirty="0"/>
          </a:p>
          <a:p>
            <a:pPr marL="457200" lvl="1" indent="-457200">
              <a:buFont typeface="Arial" panose="020B0604020202020204" pitchFamily="34" charset="0"/>
              <a:buChar char="•"/>
            </a:pPr>
            <a:r>
              <a:rPr lang="en-US" altLang="zh-TW" sz="2800" dirty="0"/>
              <a:t>Definition of Create: </a:t>
            </a:r>
            <a:r>
              <a:rPr lang="en-US" altLang="zh-TW" sz="2800" i="1" dirty="0"/>
              <a:t>Create the structures that DMF uses to manage the lifetime and dispatching of messages to the Module.</a:t>
            </a:r>
          </a:p>
          <a:p>
            <a:pPr marL="457200" lvl="1" indent="-457200">
              <a:buFont typeface="Arial" panose="020B0604020202020204" pitchFamily="34" charset="0"/>
              <a:buChar char="•"/>
            </a:pPr>
            <a:r>
              <a:rPr lang="en-US" altLang="zh-TW" sz="2800" dirty="0"/>
              <a:t>Module author must populate several descriptors:</a:t>
            </a:r>
          </a:p>
          <a:p>
            <a:pPr marL="971550" lvl="3" indent="-514350">
              <a:buFont typeface="+mj-lt"/>
              <a:buAutoNum type="arabicPeriod"/>
            </a:pPr>
            <a:r>
              <a:rPr lang="en-US" altLang="zh-TW" sz="2600" dirty="0"/>
              <a:t>WDF callbacks descriptor which tell DMF what WDF callbacks are supported.</a:t>
            </a:r>
          </a:p>
          <a:p>
            <a:pPr marL="971550" lvl="3" indent="-514350">
              <a:buFont typeface="+mj-lt"/>
              <a:buAutoNum type="arabicPeriod"/>
            </a:pPr>
            <a:r>
              <a:rPr lang="en-US" altLang="zh-TW" sz="2600" dirty="0"/>
              <a:t>DMF callbacks descriptor which tell DMF what DDF callbacks are supported. </a:t>
            </a:r>
          </a:p>
          <a:p>
            <a:pPr marL="971550" lvl="3" indent="-514350">
              <a:buFont typeface="+mj-lt"/>
              <a:buAutoNum type="arabicPeriod"/>
            </a:pPr>
            <a:r>
              <a:rPr lang="en-US" altLang="zh-TW" sz="2600" dirty="0"/>
              <a:t>Descriptor which defines the Module’s Context and Module’s Config and Module’s synchronization mode.</a:t>
            </a:r>
          </a:p>
          <a:p>
            <a:pPr marL="457200" lvl="1" indent="-457200">
              <a:buFont typeface="Arial" panose="020B0604020202020204" pitchFamily="34" charset="0"/>
              <a:buChar char="•"/>
            </a:pPr>
            <a:r>
              <a:rPr lang="en-US" altLang="zh-TW" sz="2800" dirty="0"/>
              <a:t>Call DMF_ModuleCreate() using the above descriptors.</a:t>
            </a:r>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733021357"/>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lnSpcReduction="10000"/>
          </a:bodyPr>
          <a:lstStyle/>
          <a:p>
            <a:pPr lvl="0"/>
            <a:r>
              <a:rPr lang="en-US" altLang="zh-TW" sz="3600" dirty="0"/>
              <a:t>DMF_[ModuleName]_ChildModulesAdd()</a:t>
            </a:r>
          </a:p>
          <a:p>
            <a:pPr lvl="1"/>
            <a:r>
              <a:rPr lang="en-US" altLang="zh-TW" sz="2800" dirty="0"/>
              <a:t>DMF calls this callback when wants the list of a Parent Module’s Child Modules.</a:t>
            </a:r>
          </a:p>
          <a:p>
            <a:pPr lvl="1"/>
            <a:endParaRPr lang="en-US" altLang="zh-TW" sz="2800" dirty="0"/>
          </a:p>
          <a:p>
            <a:pPr marL="457200" lvl="1" indent="-457200">
              <a:buFont typeface="Arial" panose="020B0604020202020204" pitchFamily="34" charset="0"/>
              <a:buChar char="•"/>
            </a:pPr>
            <a:r>
              <a:rPr lang="en-US" altLang="zh-TW" sz="2800" dirty="0"/>
              <a:t>The Module author performs two tasks:</a:t>
            </a:r>
          </a:p>
          <a:p>
            <a:pPr marL="971550" lvl="3" indent="-514350">
              <a:buFont typeface="+mj-lt"/>
              <a:buAutoNum type="arabicPeriod"/>
            </a:pPr>
            <a:r>
              <a:rPr lang="en-US" altLang="zh-TW" sz="2600" dirty="0"/>
              <a:t>Declare an instance of </a:t>
            </a:r>
            <a:r>
              <a:rPr lang="en-US" dirty="0"/>
              <a:t>DMF_MODULE_ATTRIBUTES.</a:t>
            </a:r>
            <a:endParaRPr lang="en-US" altLang="zh-TW" sz="2600" dirty="0"/>
          </a:p>
          <a:p>
            <a:pPr marL="971550" lvl="3" indent="-514350">
              <a:buFont typeface="+mj-lt"/>
              <a:buAutoNum type="arabicPeriod"/>
            </a:pPr>
            <a:r>
              <a:rPr lang="en-US" altLang="zh-TW" sz="2600" dirty="0"/>
              <a:t>Initializes the unique Config structure and calls DMF_DmfModuleAdd() for every Module that will be a Child Module of the Parent Module. All these Configs are added to a list.</a:t>
            </a:r>
          </a:p>
          <a:p>
            <a:pPr marL="457200" lvl="1" indent="-457200">
              <a:buFont typeface="Arial" panose="020B0604020202020204" pitchFamily="34" charset="0"/>
              <a:buChar char="•"/>
            </a:pPr>
            <a:r>
              <a:rPr lang="en-US" altLang="zh-TW" sz="2800" dirty="0"/>
              <a:t>The Modules are not created here. After this callback returns, DMF will call the DMF_[ModuleName]_Create() function of every Module in that list.</a:t>
            </a:r>
          </a:p>
          <a:p>
            <a:pPr marL="457200" lvl="1" indent="-457200">
              <a:buFont typeface="Arial" panose="020B0604020202020204" pitchFamily="34" charset="0"/>
              <a:buChar char="•"/>
            </a:pPr>
            <a:r>
              <a:rPr lang="en-US" altLang="zh-TW" sz="2800" dirty="0"/>
              <a:t>In addition, DMF places the Modules in a tree structure for lifetime management and dispatching of WDF callbacks.</a:t>
            </a:r>
          </a:p>
          <a:p>
            <a:pPr marL="457200" lvl="1" indent="-457200">
              <a:buFont typeface="Arial" panose="020B0604020202020204" pitchFamily="34" charset="0"/>
              <a:buChar char="•"/>
            </a:pPr>
            <a:r>
              <a:rPr lang="en-US" altLang="zh-TW" sz="2800" dirty="0"/>
              <a:t>There is no limit to the number of Child Modules, nor the depth of the tree except for system memory and stack.</a:t>
            </a:r>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53367885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DMF_[ModuleName]_ResourcesAssign()</a:t>
            </a:r>
          </a:p>
          <a:p>
            <a:pPr lvl="1"/>
            <a:r>
              <a:rPr lang="en-US" altLang="zh-TW" sz="2800" dirty="0"/>
              <a:t>DMF calls this callback so that the Module can find and configure its resources.</a:t>
            </a:r>
          </a:p>
          <a:p>
            <a:pPr lvl="1"/>
            <a:endParaRPr lang="en-US" altLang="zh-TW" sz="2800" dirty="0"/>
          </a:p>
          <a:p>
            <a:pPr marL="457200" lvl="1" indent="-457200">
              <a:buFont typeface="Arial" panose="020B0604020202020204" pitchFamily="34" charset="0"/>
              <a:buChar char="•"/>
            </a:pPr>
            <a:r>
              <a:rPr lang="en-US" altLang="zh-TW" sz="2800" dirty="0"/>
              <a:t>In this callback, Modules loop through the available resources and extract configuration information.</a:t>
            </a:r>
          </a:p>
          <a:p>
            <a:pPr marL="457200" lvl="1" indent="-457200">
              <a:buFont typeface="Arial" panose="020B0604020202020204" pitchFamily="34" charset="0"/>
              <a:buChar char="•"/>
            </a:pPr>
            <a:r>
              <a:rPr lang="en-US" altLang="zh-TW" sz="2800" dirty="0"/>
              <a:t>That information is used later to configure constructs such as GPIO lines and interrupts. </a:t>
            </a:r>
          </a:p>
          <a:p>
            <a:pPr marL="457200" lvl="1" indent="-457200">
              <a:buFont typeface="Arial" panose="020B0604020202020204" pitchFamily="34" charset="0"/>
              <a:buChar char="•"/>
            </a:pPr>
            <a:r>
              <a:rPr lang="en-US" altLang="zh-TW" sz="2600" dirty="0"/>
              <a:t>NOTE: DMF_GpioTarget and </a:t>
            </a:r>
            <a:r>
              <a:rPr lang="en-US" altLang="zh-TW" sz="2600" dirty="0" err="1"/>
              <a:t>DMF_InterruptResource</a:t>
            </a:r>
            <a:r>
              <a:rPr lang="en-US" altLang="zh-TW" sz="2600" dirty="0"/>
              <a:t> do this automatically for GPIO and Interrupts. Instead of doing that work for those resources, it is better to simply instantiate those Modules.</a:t>
            </a:r>
          </a:p>
          <a:p>
            <a:pPr marL="457200" lvl="1" indent="-457200">
              <a:buFont typeface="Arial" panose="020B0604020202020204" pitchFamily="34" charset="0"/>
              <a:buChar char="•"/>
            </a:pPr>
            <a:r>
              <a:rPr lang="en-US" altLang="zh-TW" sz="2600" dirty="0"/>
              <a:t>For example, one might use this callback to get information about the PCI BAR.</a:t>
            </a:r>
          </a:p>
          <a:p>
            <a:pPr marL="457200" lvl="1" indent="-457200">
              <a:buFont typeface="Arial" panose="020B0604020202020204" pitchFamily="34" charset="0"/>
              <a:buChar char="•"/>
            </a:pPr>
            <a:endParaRPr lang="en-US" altLang="zh-TW" sz="2800" dirty="0"/>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0232604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DMF_[ModuleName]_Open()</a:t>
            </a:r>
          </a:p>
          <a:p>
            <a:pPr lvl="1"/>
            <a:r>
              <a:rPr lang="en-US" altLang="zh-TW" sz="2800" dirty="0"/>
              <a:t>DMF calls this callback to allow the Module to initialize its Module Context (which has been automatically allocated).</a:t>
            </a:r>
          </a:p>
          <a:p>
            <a:pPr lvl="1"/>
            <a:endParaRPr lang="en-US" altLang="zh-TW" sz="2800" dirty="0"/>
          </a:p>
          <a:p>
            <a:pPr marL="457200" lvl="1" indent="-457200">
              <a:buFont typeface="Arial" panose="020B0604020202020204" pitchFamily="34" charset="0"/>
              <a:buChar char="•"/>
            </a:pPr>
            <a:r>
              <a:rPr lang="en-US" altLang="zh-TW" sz="2800" dirty="0"/>
              <a:t>Here the Module Author may perform tasks such as:</a:t>
            </a:r>
          </a:p>
          <a:p>
            <a:pPr marL="914400" lvl="3" indent="-457200">
              <a:buFont typeface="Arial" panose="020B0604020202020204" pitchFamily="34" charset="0"/>
              <a:buChar char="•"/>
            </a:pPr>
            <a:r>
              <a:rPr lang="en-US" altLang="zh-TW" sz="2600" dirty="0"/>
              <a:t>Read parameters from the Module’s Config.</a:t>
            </a:r>
          </a:p>
          <a:p>
            <a:pPr marL="914400" lvl="3" indent="-457200">
              <a:buFont typeface="Arial" panose="020B0604020202020204" pitchFamily="34" charset="0"/>
              <a:buChar char="•"/>
            </a:pPr>
            <a:r>
              <a:rPr lang="en-US" altLang="zh-TW" sz="2600" dirty="0"/>
              <a:t>Allocate memory.</a:t>
            </a:r>
          </a:p>
          <a:p>
            <a:pPr marL="914400" lvl="3" indent="-457200">
              <a:buFont typeface="Arial" panose="020B0604020202020204" pitchFamily="34" charset="0"/>
              <a:buChar char="•"/>
            </a:pPr>
            <a:r>
              <a:rPr lang="en-US" altLang="zh-TW" sz="2600" dirty="0"/>
              <a:t>Allocate WDF handles to WDF objects such as WDFTIMER.</a:t>
            </a:r>
          </a:p>
          <a:p>
            <a:pPr marL="914400" lvl="3" indent="-457200">
              <a:buFont typeface="Arial" panose="020B0604020202020204" pitchFamily="34" charset="0"/>
              <a:buChar char="•"/>
            </a:pPr>
            <a:r>
              <a:rPr lang="en-US" altLang="zh-TW" sz="2600" dirty="0"/>
              <a:t>Create C++ objects and/or other non-C++ structures.</a:t>
            </a:r>
          </a:p>
          <a:p>
            <a:pPr marL="914400" lvl="3" indent="-457200">
              <a:buFont typeface="Arial" panose="020B0604020202020204" pitchFamily="34" charset="0"/>
              <a:buChar char="•"/>
            </a:pPr>
            <a:r>
              <a:rPr lang="en-US" altLang="zh-TW" sz="2600" dirty="0"/>
              <a:t>Initialize flags and the above structures for further use.</a:t>
            </a:r>
          </a:p>
          <a:p>
            <a:pPr lvl="1"/>
            <a:r>
              <a:rPr lang="en-US" altLang="zh-TW" sz="2600" dirty="0"/>
              <a:t>Important: </a:t>
            </a:r>
            <a:r>
              <a:rPr lang="en-US" altLang="zh-TW" sz="2600" b="1" u="sng" dirty="0"/>
              <a:t>DMF guarantees that its Child Modules have been opened when this callback executes.</a:t>
            </a:r>
          </a:p>
          <a:p>
            <a:pPr marL="914400" lvl="3" indent="-457200">
              <a:buFont typeface="Arial" panose="020B0604020202020204" pitchFamily="34" charset="0"/>
              <a:buChar char="•"/>
            </a:pPr>
            <a:endParaRPr lang="en-US" altLang="zh-TW" sz="2600" dirty="0"/>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3825755863"/>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DMF_[ModuleName]_Close()</a:t>
            </a:r>
          </a:p>
          <a:p>
            <a:pPr lvl="1"/>
            <a:r>
              <a:rPr lang="en-US" altLang="zh-TW" sz="2800" dirty="0"/>
              <a:t>DMF calls this callback to allow the Module to perform the inverse of what it did in DMF_[ModuleName]_Open().</a:t>
            </a:r>
          </a:p>
          <a:p>
            <a:pPr lvl="1"/>
            <a:endParaRPr lang="en-US" altLang="zh-TW" sz="2800" dirty="0"/>
          </a:p>
          <a:p>
            <a:pPr marL="457200" lvl="1" indent="-457200">
              <a:buFont typeface="Arial" panose="020B0604020202020204" pitchFamily="34" charset="0"/>
              <a:buChar char="•"/>
            </a:pPr>
            <a:r>
              <a:rPr lang="en-US" altLang="zh-TW" sz="2800" dirty="0"/>
              <a:t>Free all resources allocated in DMF_[ModuleName]_Open().</a:t>
            </a:r>
          </a:p>
          <a:p>
            <a:pPr marL="457200" lvl="1" indent="-457200">
              <a:buFont typeface="Arial" panose="020B0604020202020204" pitchFamily="34" charset="0"/>
              <a:buChar char="•"/>
            </a:pPr>
            <a:r>
              <a:rPr lang="en-US" altLang="zh-TW" sz="2800" dirty="0"/>
              <a:t>Important: </a:t>
            </a:r>
            <a:r>
              <a:rPr lang="en-US" altLang="zh-TW" sz="2800" b="1" u="sng" dirty="0"/>
              <a:t>DMF guarantees that the Parent Module has already been closed, but not its Child Modules, when this callback executes.</a:t>
            </a:r>
            <a:endParaRPr lang="en-US" altLang="zh-TW" sz="2600" b="1" u="sng" dirty="0"/>
          </a:p>
          <a:p>
            <a:pPr lvl="1"/>
            <a:endParaRPr lang="en-US" sz="1400" b="1" u="sng"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5101515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DMF_[ModuleName]_NotificationRegister()</a:t>
            </a:r>
          </a:p>
          <a:p>
            <a:pPr lvl="1"/>
            <a:r>
              <a:rPr lang="en-US" altLang="zh-TW" sz="2800" dirty="0"/>
              <a:t>DMF calls this callback to allow the Module to register for an asynchronous event that must happen before the Module is ready to “open”.</a:t>
            </a:r>
          </a:p>
          <a:p>
            <a:pPr lvl="1"/>
            <a:endParaRPr lang="en-US" altLang="zh-TW" sz="2800" dirty="0"/>
          </a:p>
          <a:p>
            <a:pPr marL="457200" lvl="1" indent="-457200">
              <a:buFont typeface="Arial" panose="020B0604020202020204" pitchFamily="34" charset="0"/>
              <a:buChar char="•"/>
            </a:pPr>
            <a:r>
              <a:rPr lang="en-US" altLang="zh-TW" sz="2800" dirty="0"/>
              <a:t>Often, this callback calls </a:t>
            </a:r>
            <a:r>
              <a:rPr lang="en-US" sz="2800" dirty="0" err="1"/>
              <a:t>IoRegisterPlugPlayNotification</a:t>
            </a:r>
            <a:r>
              <a:rPr lang="en-US" sz="2800" dirty="0"/>
              <a:t>().</a:t>
            </a:r>
          </a:p>
          <a:p>
            <a:pPr marL="457200" lvl="1" indent="-457200">
              <a:buFont typeface="Arial" panose="020B0604020202020204" pitchFamily="34" charset="0"/>
              <a:buChar char="•"/>
            </a:pPr>
            <a:r>
              <a:rPr lang="en-US" altLang="zh-TW" sz="2800" dirty="0"/>
              <a:t>But there are other uses and ways in which notifications can arrive.</a:t>
            </a:r>
          </a:p>
          <a:p>
            <a:pPr marL="457200" lvl="1" indent="-457200">
              <a:buFont typeface="Arial" panose="020B0604020202020204" pitchFamily="34" charset="0"/>
              <a:buChar char="•"/>
            </a:pPr>
            <a:r>
              <a:rPr lang="en-US" altLang="zh-TW" sz="2800" dirty="0"/>
              <a:t>Eventually, usually from the notification callback passed to </a:t>
            </a:r>
            <a:r>
              <a:rPr lang="en-US" altLang="zh-TW" sz="2800" dirty="0" err="1"/>
              <a:t>IoRegisterPlugPlayNotification</a:t>
            </a:r>
            <a:r>
              <a:rPr lang="en-US" altLang="zh-TW" sz="2800" dirty="0"/>
              <a:t>(), DMF_ModuleOpen() is called.</a:t>
            </a:r>
          </a:p>
          <a:p>
            <a:pPr lvl="3"/>
            <a:endParaRPr lang="en-US" altLang="zh-TW" sz="2600" dirty="0"/>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349769511"/>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 Module Callbacks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DMF_[ModuleName]_NotificationUnregister()</a:t>
            </a:r>
          </a:p>
          <a:p>
            <a:pPr lvl="1"/>
            <a:r>
              <a:rPr lang="en-US" altLang="zh-TW" sz="2800" dirty="0"/>
              <a:t>DMF calls this callback to allow the Module to do the inverse of any actions done in DMF_[ModuleName]_NotificationRegister().</a:t>
            </a:r>
          </a:p>
          <a:p>
            <a:pPr lvl="1"/>
            <a:endParaRPr lang="en-US" altLang="zh-TW" sz="2800" dirty="0"/>
          </a:p>
          <a:p>
            <a:pPr marL="457200" lvl="1" indent="-457200">
              <a:buFont typeface="Arial" panose="020B0604020202020204" pitchFamily="34" charset="0"/>
              <a:buChar char="•"/>
            </a:pPr>
            <a:r>
              <a:rPr lang="en-US" altLang="zh-TW" sz="2800" dirty="0"/>
              <a:t>For example, this callback often calls </a:t>
            </a:r>
            <a:r>
              <a:rPr lang="en-US" sz="2800" dirty="0" err="1"/>
              <a:t>IoUnregisterPlugPlayNotification</a:t>
            </a:r>
            <a:r>
              <a:rPr lang="en-US" sz="2800" dirty="0"/>
              <a:t>().</a:t>
            </a:r>
          </a:p>
          <a:p>
            <a:pPr marL="457200" lvl="1" indent="-457200">
              <a:buFont typeface="Arial" panose="020B0604020202020204" pitchFamily="34" charset="0"/>
              <a:buChar char="•"/>
            </a:pPr>
            <a:r>
              <a:rPr lang="en-US" sz="2800" dirty="0"/>
              <a:t>Any resources or handles allocated in D</a:t>
            </a:r>
            <a:r>
              <a:rPr lang="en-US" altLang="zh-TW" sz="2800" dirty="0"/>
              <a:t>MF_[ModuleName]_NotificationRegister() must be released.</a:t>
            </a:r>
            <a:endParaRPr lang="en-US" sz="2800" dirty="0"/>
          </a:p>
          <a:p>
            <a:pPr lvl="3"/>
            <a:endParaRPr lang="en-US" altLang="zh-TW" sz="2600" dirty="0"/>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445050590"/>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Protocol-Transport Modules</a:t>
            </a:r>
            <a:endParaRPr lang="zh-TW" altLang="en-US" sz="4800" dirty="0"/>
          </a:p>
        </p:txBody>
      </p:sp>
      <p:sp>
        <p:nvSpPr>
          <p:cNvPr id="11" name="文字版面配置區 10"/>
          <p:cNvSpPr>
            <a:spLocks noGrp="1"/>
          </p:cNvSpPr>
          <p:nvPr>
            <p:ph type="body" sz="quarter" idx="10"/>
          </p:nvPr>
        </p:nvSpPr>
        <p:spPr>
          <a:xfrm>
            <a:off x="232991" y="1124744"/>
            <a:ext cx="11726018" cy="5437982"/>
          </a:xfrm>
        </p:spPr>
        <p:txBody>
          <a:bodyPr>
            <a:normAutofit/>
          </a:bodyPr>
          <a:lstStyle/>
          <a:p>
            <a:pPr lvl="0"/>
            <a:r>
              <a:rPr lang="en-US" altLang="zh-TW" sz="3600" dirty="0"/>
              <a:t>Allows selection of Child and Number of Children at Runtime</a:t>
            </a:r>
          </a:p>
          <a:p>
            <a:pPr marL="457200" lvl="1" indent="-457200">
              <a:buFont typeface="Arial" panose="020B0604020202020204" pitchFamily="34" charset="0"/>
              <a:buChar char="•"/>
            </a:pPr>
            <a:r>
              <a:rPr lang="en-US" altLang="zh-TW" sz="2800" dirty="0"/>
              <a:t>Ordinary Modules choose their Child Modules at compile time.</a:t>
            </a:r>
          </a:p>
          <a:p>
            <a:pPr marL="457200" lvl="1" indent="-457200">
              <a:buFont typeface="Arial" panose="020B0604020202020204" pitchFamily="34" charset="0"/>
              <a:buChar char="•"/>
            </a:pPr>
            <a:r>
              <a:rPr lang="en-US" altLang="zh-TW" sz="2800" dirty="0"/>
              <a:t>Choosing Modules (and the number of Modules) at run-time provides the ability perform even more code modularization and reusability.</a:t>
            </a:r>
          </a:p>
          <a:p>
            <a:pPr marL="457200" lvl="1" indent="-457200">
              <a:buFont typeface="Arial" panose="020B0604020202020204" pitchFamily="34" charset="0"/>
              <a:buChar char="•"/>
            </a:pPr>
            <a:r>
              <a:rPr lang="en-US" altLang="zh-TW" sz="2800" dirty="0"/>
              <a:t>Consider two scenarios in which this mode is helpful:</a:t>
            </a:r>
          </a:p>
          <a:p>
            <a:pPr marL="971550" lvl="3" indent="-514350">
              <a:buFont typeface="+mj-lt"/>
              <a:buAutoNum type="arabicPeriod"/>
            </a:pPr>
            <a:r>
              <a:rPr lang="en-US" altLang="zh-TW" sz="2600" dirty="0"/>
              <a:t>Power Meter driver.</a:t>
            </a:r>
          </a:p>
          <a:p>
            <a:pPr marL="971550" lvl="3" indent="-514350">
              <a:buFont typeface="+mj-lt"/>
              <a:buAutoNum type="arabicPeriod"/>
            </a:pPr>
            <a:r>
              <a:rPr lang="en-US" altLang="zh-TW" sz="2600" dirty="0"/>
              <a:t>Load balancing driver.</a:t>
            </a:r>
          </a:p>
          <a:p>
            <a:pPr lvl="1"/>
            <a:endParaRPr lang="en-US" altLang="zh-TW" sz="2600" dirty="0"/>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758382983"/>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223E0B6-C2E2-4E0F-BCFE-0E673422EFF5}"/>
              </a:ext>
            </a:extLst>
          </p:cNvPr>
          <p:cNvSpPr txBox="1"/>
          <p:nvPr/>
        </p:nvSpPr>
        <p:spPr>
          <a:xfrm>
            <a:off x="2639616" y="1907810"/>
            <a:ext cx="9361040" cy="2246769"/>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en-US" sz="2800" dirty="0"/>
              <a:t>Client Driver</a:t>
            </a:r>
          </a:p>
          <a:p>
            <a:endParaRPr lang="en-US" sz="2800" dirty="0"/>
          </a:p>
          <a:p>
            <a:endParaRPr lang="en-US" sz="2800" dirty="0"/>
          </a:p>
          <a:p>
            <a:endParaRPr lang="en-US" sz="2800" dirty="0"/>
          </a:p>
          <a:p>
            <a:endParaRPr lang="en-US" sz="2800" dirty="0"/>
          </a:p>
        </p:txBody>
      </p:sp>
      <p:sp>
        <p:nvSpPr>
          <p:cNvPr id="2" name="標題 1"/>
          <p:cNvSpPr>
            <a:spLocks noGrp="1"/>
          </p:cNvSpPr>
          <p:nvPr>
            <p:ph type="title"/>
          </p:nvPr>
        </p:nvSpPr>
        <p:spPr/>
        <p:txBody>
          <a:bodyPr/>
          <a:lstStyle/>
          <a:p>
            <a:r>
              <a:rPr lang="en-US" altLang="zh-TW" sz="4800" dirty="0"/>
              <a:t>Protocol-Transport Modules</a:t>
            </a:r>
            <a:endParaRPr lang="zh-TW" altLang="en-US" sz="4800" dirty="0"/>
          </a:p>
        </p:txBody>
      </p:sp>
      <p:sp>
        <p:nvSpPr>
          <p:cNvPr id="11" name="文字版面配置區 10"/>
          <p:cNvSpPr>
            <a:spLocks noGrp="1"/>
          </p:cNvSpPr>
          <p:nvPr>
            <p:ph type="body" sz="quarter" idx="10"/>
          </p:nvPr>
        </p:nvSpPr>
        <p:spPr>
          <a:xfrm>
            <a:off x="191343" y="1124744"/>
            <a:ext cx="11726018" cy="648072"/>
          </a:xfrm>
        </p:spPr>
        <p:txBody>
          <a:bodyPr>
            <a:normAutofit/>
          </a:bodyPr>
          <a:lstStyle/>
          <a:p>
            <a:pPr lvl="0"/>
            <a:r>
              <a:rPr lang="en-US" altLang="zh-TW" sz="3600" dirty="0"/>
              <a:t>Power Meter driver using non-Protocol-Transport Modules</a:t>
            </a:r>
          </a:p>
          <a:p>
            <a:pPr lvl="1"/>
            <a:endParaRPr lang="en-US" altLang="zh-TW" sz="2600" dirty="0"/>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
        <p:nvSpPr>
          <p:cNvPr id="3" name="TextBox 2">
            <a:extLst>
              <a:ext uri="{FF2B5EF4-FFF2-40B4-BE49-F238E27FC236}">
                <a16:creationId xmlns:a16="http://schemas.microsoft.com/office/drawing/2014/main" id="{151A700B-8C77-46BA-92FA-C41DC0111007}"/>
              </a:ext>
            </a:extLst>
          </p:cNvPr>
          <p:cNvSpPr txBox="1"/>
          <p:nvPr/>
        </p:nvSpPr>
        <p:spPr>
          <a:xfrm>
            <a:off x="191344" y="1909788"/>
            <a:ext cx="2160240" cy="1384995"/>
          </a:xfrm>
          <a:prstGeom prst="rect">
            <a:avLst/>
          </a:prstGeom>
          <a:solidFill>
            <a:schemeClr val="accent1"/>
          </a:solidFill>
        </p:spPr>
        <p:txBody>
          <a:bodyPr wrap="square" rtlCol="0">
            <a:spAutoFit/>
          </a:bodyPr>
          <a:lstStyle/>
          <a:p>
            <a:r>
              <a:rPr lang="en-US" sz="2800" dirty="0"/>
              <a:t>Power Meter Service (User Mode)</a:t>
            </a:r>
          </a:p>
        </p:txBody>
      </p:sp>
      <p:sp>
        <p:nvSpPr>
          <p:cNvPr id="6" name="TextBox 5">
            <a:extLst>
              <a:ext uri="{FF2B5EF4-FFF2-40B4-BE49-F238E27FC236}">
                <a16:creationId xmlns:a16="http://schemas.microsoft.com/office/drawing/2014/main" id="{C7B72A86-716E-4703-960C-0E9B75F40850}"/>
              </a:ext>
            </a:extLst>
          </p:cNvPr>
          <p:cNvSpPr txBox="1"/>
          <p:nvPr/>
        </p:nvSpPr>
        <p:spPr>
          <a:xfrm>
            <a:off x="6384032" y="2155450"/>
            <a:ext cx="2160240" cy="1384995"/>
          </a:xfrm>
          <a:prstGeom prst="rect">
            <a:avLst/>
          </a:prstGeom>
          <a:solidFill>
            <a:schemeClr val="accent1"/>
          </a:solidFill>
        </p:spPr>
        <p:txBody>
          <a:bodyPr wrap="square" rtlCol="0">
            <a:spAutoFit/>
          </a:bodyPr>
          <a:lstStyle/>
          <a:p>
            <a:r>
              <a:rPr lang="en-US" sz="2800" dirty="0"/>
              <a:t>Power Meter Chip Vendor “A”</a:t>
            </a:r>
          </a:p>
        </p:txBody>
      </p:sp>
      <p:sp>
        <p:nvSpPr>
          <p:cNvPr id="7" name="TextBox 6">
            <a:extLst>
              <a:ext uri="{FF2B5EF4-FFF2-40B4-BE49-F238E27FC236}">
                <a16:creationId xmlns:a16="http://schemas.microsoft.com/office/drawing/2014/main" id="{F57A9C88-0AB0-4E1A-B765-5669A9669896}"/>
              </a:ext>
            </a:extLst>
          </p:cNvPr>
          <p:cNvSpPr txBox="1"/>
          <p:nvPr/>
        </p:nvSpPr>
        <p:spPr>
          <a:xfrm>
            <a:off x="3431704" y="2602285"/>
            <a:ext cx="2160240" cy="954107"/>
          </a:xfrm>
          <a:prstGeom prst="rect">
            <a:avLst/>
          </a:prstGeom>
          <a:solidFill>
            <a:schemeClr val="accent1"/>
          </a:solidFill>
        </p:spPr>
        <p:txBody>
          <a:bodyPr wrap="square" rtlCol="0">
            <a:spAutoFit/>
          </a:bodyPr>
          <a:lstStyle/>
          <a:p>
            <a:r>
              <a:rPr lang="en-US" sz="2800" dirty="0"/>
              <a:t>Power Meter Module “A”</a:t>
            </a:r>
          </a:p>
        </p:txBody>
      </p:sp>
      <p:sp>
        <p:nvSpPr>
          <p:cNvPr id="10" name="TextBox 9">
            <a:extLst>
              <a:ext uri="{FF2B5EF4-FFF2-40B4-BE49-F238E27FC236}">
                <a16:creationId xmlns:a16="http://schemas.microsoft.com/office/drawing/2014/main" id="{28CCEACD-DD6B-4075-B054-F09DB87EC876}"/>
              </a:ext>
            </a:extLst>
          </p:cNvPr>
          <p:cNvSpPr txBox="1"/>
          <p:nvPr/>
        </p:nvSpPr>
        <p:spPr>
          <a:xfrm>
            <a:off x="9336360" y="2586338"/>
            <a:ext cx="2160240" cy="523220"/>
          </a:xfrm>
          <a:prstGeom prst="rect">
            <a:avLst/>
          </a:prstGeom>
          <a:solidFill>
            <a:schemeClr val="accent1"/>
          </a:solidFill>
        </p:spPr>
        <p:txBody>
          <a:bodyPr wrap="square" rtlCol="0">
            <a:spAutoFit/>
          </a:bodyPr>
          <a:lstStyle/>
          <a:p>
            <a:r>
              <a:rPr lang="en-US" sz="2800" dirty="0"/>
              <a:t>I2C Bus</a:t>
            </a:r>
          </a:p>
        </p:txBody>
      </p:sp>
      <p:cxnSp>
        <p:nvCxnSpPr>
          <p:cNvPr id="15" name="Connector: Elbow 14">
            <a:extLst>
              <a:ext uri="{FF2B5EF4-FFF2-40B4-BE49-F238E27FC236}">
                <a16:creationId xmlns:a16="http://schemas.microsoft.com/office/drawing/2014/main" id="{B1269D6D-7C99-46FA-8F63-8E3C39A619CF}"/>
              </a:ext>
            </a:extLst>
          </p:cNvPr>
          <p:cNvCxnSpPr>
            <a:stCxn id="3" idx="2"/>
            <a:endCxn id="7" idx="1"/>
          </p:cNvCxnSpPr>
          <p:nvPr/>
        </p:nvCxnSpPr>
        <p:spPr>
          <a:xfrm rot="5400000" flipH="1" flipV="1">
            <a:off x="2243862" y="2106941"/>
            <a:ext cx="215444" cy="2160240"/>
          </a:xfrm>
          <a:prstGeom prst="bentConnector4">
            <a:avLst>
              <a:gd name="adj1" fmla="val -106106"/>
              <a:gd name="adj2" fmla="val 75000"/>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9FB8EAAD-378F-4CE7-A963-34FF1C078259}"/>
              </a:ext>
            </a:extLst>
          </p:cNvPr>
          <p:cNvCxnSpPr>
            <a:cxnSpLocks/>
          </p:cNvCxnSpPr>
          <p:nvPr/>
        </p:nvCxnSpPr>
        <p:spPr>
          <a:xfrm>
            <a:off x="5591944" y="3001835"/>
            <a:ext cx="792088" cy="215445"/>
          </a:xfrm>
          <a:prstGeom prst="bentConnector3">
            <a:avLst/>
          </a:prstGeom>
          <a:ln w="63500">
            <a:tailEnd type="triangle"/>
          </a:ln>
        </p:spPr>
        <p:style>
          <a:lnRef idx="1">
            <a:schemeClr val="accent1"/>
          </a:lnRef>
          <a:fillRef idx="0">
            <a:schemeClr val="accent1"/>
          </a:fillRef>
          <a:effectRef idx="0">
            <a:schemeClr val="accent1"/>
          </a:effectRef>
          <a:fontRef idx="minor">
            <a:schemeClr val="tx1"/>
          </a:fontRef>
        </p:style>
      </p:cxnSp>
      <p:cxnSp>
        <p:nvCxnSpPr>
          <p:cNvPr id="19" name="Connector: Elbow 18">
            <a:extLst>
              <a:ext uri="{FF2B5EF4-FFF2-40B4-BE49-F238E27FC236}">
                <a16:creationId xmlns:a16="http://schemas.microsoft.com/office/drawing/2014/main" id="{F87E6AA8-E003-405D-A33D-BCE46E3B1B30}"/>
              </a:ext>
            </a:extLst>
          </p:cNvPr>
          <p:cNvCxnSpPr/>
          <p:nvPr/>
        </p:nvCxnSpPr>
        <p:spPr>
          <a:xfrm flipV="1">
            <a:off x="8544272" y="2847948"/>
            <a:ext cx="792088" cy="220362"/>
          </a:xfrm>
          <a:prstGeom prst="bentConnector3">
            <a:avLst/>
          </a:prstGeom>
          <a:ln w="635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920078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223E0B6-C2E2-4E0F-BCFE-0E673422EFF5}"/>
              </a:ext>
            </a:extLst>
          </p:cNvPr>
          <p:cNvSpPr txBox="1"/>
          <p:nvPr/>
        </p:nvSpPr>
        <p:spPr>
          <a:xfrm>
            <a:off x="2639616" y="1907810"/>
            <a:ext cx="9361040" cy="4832092"/>
          </a:xfrm>
          <a:prstGeom prst="rect">
            <a:avLst/>
          </a:prstGeom>
          <a:ln w="63500">
            <a:prstDash val="dash"/>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800" dirty="0"/>
              <a:t>Client Driver</a:t>
            </a:r>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p:txBody>
      </p:sp>
      <p:sp>
        <p:nvSpPr>
          <p:cNvPr id="2" name="標題 1"/>
          <p:cNvSpPr>
            <a:spLocks noGrp="1"/>
          </p:cNvSpPr>
          <p:nvPr>
            <p:ph type="title"/>
          </p:nvPr>
        </p:nvSpPr>
        <p:spPr/>
        <p:txBody>
          <a:bodyPr/>
          <a:lstStyle/>
          <a:p>
            <a:r>
              <a:rPr lang="en-US" altLang="zh-TW" sz="4800" dirty="0"/>
              <a:t>Protocol-Transport Modules</a:t>
            </a:r>
            <a:endParaRPr lang="zh-TW" altLang="en-US" sz="4800" dirty="0"/>
          </a:p>
        </p:txBody>
      </p:sp>
      <p:sp>
        <p:nvSpPr>
          <p:cNvPr id="11" name="文字版面配置區 10"/>
          <p:cNvSpPr>
            <a:spLocks noGrp="1"/>
          </p:cNvSpPr>
          <p:nvPr>
            <p:ph type="body" sz="quarter" idx="10"/>
          </p:nvPr>
        </p:nvSpPr>
        <p:spPr>
          <a:xfrm>
            <a:off x="191343" y="1124744"/>
            <a:ext cx="11726018" cy="648072"/>
          </a:xfrm>
        </p:spPr>
        <p:txBody>
          <a:bodyPr>
            <a:normAutofit/>
          </a:bodyPr>
          <a:lstStyle/>
          <a:p>
            <a:pPr lvl="0"/>
            <a:r>
              <a:rPr lang="en-US" altLang="zh-TW" sz="3600" dirty="0"/>
              <a:t>Power Meter driver using Protocol-Transport Modules</a:t>
            </a:r>
          </a:p>
          <a:p>
            <a:pPr lvl="1"/>
            <a:endParaRPr lang="en-US" altLang="zh-TW" sz="2600" dirty="0"/>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
        <p:nvSpPr>
          <p:cNvPr id="3" name="TextBox 2">
            <a:extLst>
              <a:ext uri="{FF2B5EF4-FFF2-40B4-BE49-F238E27FC236}">
                <a16:creationId xmlns:a16="http://schemas.microsoft.com/office/drawing/2014/main" id="{151A700B-8C77-46BA-92FA-C41DC0111007}"/>
              </a:ext>
            </a:extLst>
          </p:cNvPr>
          <p:cNvSpPr txBox="1"/>
          <p:nvPr/>
        </p:nvSpPr>
        <p:spPr>
          <a:xfrm>
            <a:off x="191344" y="1909788"/>
            <a:ext cx="2160240" cy="1384995"/>
          </a:xfrm>
          <a:prstGeom prst="rect">
            <a:avLst/>
          </a:prstGeom>
          <a:solidFill>
            <a:schemeClr val="accent1"/>
          </a:solidFill>
        </p:spPr>
        <p:txBody>
          <a:bodyPr wrap="square" rtlCol="0">
            <a:spAutoFit/>
          </a:bodyPr>
          <a:lstStyle/>
          <a:p>
            <a:r>
              <a:rPr lang="en-US" sz="2800" dirty="0"/>
              <a:t>Power Meter Service (User Mode)</a:t>
            </a:r>
          </a:p>
        </p:txBody>
      </p:sp>
      <p:sp>
        <p:nvSpPr>
          <p:cNvPr id="6" name="TextBox 5">
            <a:extLst>
              <a:ext uri="{FF2B5EF4-FFF2-40B4-BE49-F238E27FC236}">
                <a16:creationId xmlns:a16="http://schemas.microsoft.com/office/drawing/2014/main" id="{C7B72A86-716E-4703-960C-0E9B75F40850}"/>
              </a:ext>
            </a:extLst>
          </p:cNvPr>
          <p:cNvSpPr txBox="1"/>
          <p:nvPr/>
        </p:nvSpPr>
        <p:spPr>
          <a:xfrm>
            <a:off x="6384032" y="2155450"/>
            <a:ext cx="2160240" cy="1384995"/>
          </a:xfrm>
          <a:prstGeom prst="rect">
            <a:avLst/>
          </a:prstGeom>
          <a:solidFill>
            <a:schemeClr val="accent2">
              <a:lumMod val="75000"/>
            </a:schemeClr>
          </a:solidFill>
        </p:spPr>
        <p:txBody>
          <a:bodyPr wrap="square" rtlCol="0">
            <a:spAutoFit/>
          </a:bodyPr>
          <a:lstStyle/>
          <a:p>
            <a:r>
              <a:rPr lang="en-US" sz="2800" dirty="0"/>
              <a:t>Power Meter Chip Vendor </a:t>
            </a:r>
            <a:r>
              <a:rPr lang="en-US" sz="2800" dirty="0">
                <a:highlight>
                  <a:srgbClr val="FFFF00"/>
                </a:highlight>
              </a:rPr>
              <a:t>“A”</a:t>
            </a:r>
          </a:p>
        </p:txBody>
      </p:sp>
      <p:sp>
        <p:nvSpPr>
          <p:cNvPr id="7" name="TextBox 6">
            <a:extLst>
              <a:ext uri="{FF2B5EF4-FFF2-40B4-BE49-F238E27FC236}">
                <a16:creationId xmlns:a16="http://schemas.microsoft.com/office/drawing/2014/main" id="{F57A9C88-0AB0-4E1A-B765-5669A9669896}"/>
              </a:ext>
            </a:extLst>
          </p:cNvPr>
          <p:cNvSpPr txBox="1"/>
          <p:nvPr/>
        </p:nvSpPr>
        <p:spPr>
          <a:xfrm>
            <a:off x="3431704" y="2602285"/>
            <a:ext cx="2160240" cy="954107"/>
          </a:xfrm>
          <a:prstGeom prst="rect">
            <a:avLst/>
          </a:prstGeom>
          <a:solidFill>
            <a:schemeClr val="accent1"/>
          </a:solidFill>
        </p:spPr>
        <p:txBody>
          <a:bodyPr wrap="square" rtlCol="0">
            <a:spAutoFit/>
          </a:bodyPr>
          <a:lstStyle/>
          <a:p>
            <a:r>
              <a:rPr lang="en-US" sz="2800" dirty="0"/>
              <a:t>Power Meter Module</a:t>
            </a:r>
          </a:p>
        </p:txBody>
      </p:sp>
      <p:sp>
        <p:nvSpPr>
          <p:cNvPr id="10" name="TextBox 9">
            <a:extLst>
              <a:ext uri="{FF2B5EF4-FFF2-40B4-BE49-F238E27FC236}">
                <a16:creationId xmlns:a16="http://schemas.microsoft.com/office/drawing/2014/main" id="{28CCEACD-DD6B-4075-B054-F09DB87EC876}"/>
              </a:ext>
            </a:extLst>
          </p:cNvPr>
          <p:cNvSpPr txBox="1"/>
          <p:nvPr/>
        </p:nvSpPr>
        <p:spPr>
          <a:xfrm>
            <a:off x="9336360" y="2586338"/>
            <a:ext cx="2160240" cy="523220"/>
          </a:xfrm>
          <a:prstGeom prst="rect">
            <a:avLst/>
          </a:prstGeom>
          <a:solidFill>
            <a:schemeClr val="accent2">
              <a:lumMod val="60000"/>
              <a:lumOff val="40000"/>
            </a:schemeClr>
          </a:solidFill>
        </p:spPr>
        <p:txBody>
          <a:bodyPr wrap="square" rtlCol="0">
            <a:spAutoFit/>
          </a:bodyPr>
          <a:lstStyle/>
          <a:p>
            <a:r>
              <a:rPr lang="en-US" sz="2800" dirty="0">
                <a:highlight>
                  <a:srgbClr val="FFFF00"/>
                </a:highlight>
              </a:rPr>
              <a:t>I2C</a:t>
            </a:r>
          </a:p>
        </p:txBody>
      </p:sp>
      <p:cxnSp>
        <p:nvCxnSpPr>
          <p:cNvPr id="15" name="Connector: Elbow 14">
            <a:extLst>
              <a:ext uri="{FF2B5EF4-FFF2-40B4-BE49-F238E27FC236}">
                <a16:creationId xmlns:a16="http://schemas.microsoft.com/office/drawing/2014/main" id="{B1269D6D-7C99-46FA-8F63-8E3C39A619CF}"/>
              </a:ext>
            </a:extLst>
          </p:cNvPr>
          <p:cNvCxnSpPr>
            <a:stCxn id="3" idx="2"/>
            <a:endCxn id="7" idx="1"/>
          </p:cNvCxnSpPr>
          <p:nvPr/>
        </p:nvCxnSpPr>
        <p:spPr>
          <a:xfrm rot="5400000" flipH="1" flipV="1">
            <a:off x="2243862" y="2106941"/>
            <a:ext cx="215444" cy="2160240"/>
          </a:xfrm>
          <a:prstGeom prst="bentConnector4">
            <a:avLst>
              <a:gd name="adj1" fmla="val -106106"/>
              <a:gd name="adj2" fmla="val 75000"/>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D08A8804-F708-447F-A2F5-F2423DC6D7BC}"/>
              </a:ext>
            </a:extLst>
          </p:cNvPr>
          <p:cNvSpPr txBox="1"/>
          <p:nvPr/>
        </p:nvSpPr>
        <p:spPr>
          <a:xfrm>
            <a:off x="6384032" y="3717032"/>
            <a:ext cx="2160240" cy="1384995"/>
          </a:xfrm>
          <a:prstGeom prst="rect">
            <a:avLst/>
          </a:prstGeom>
          <a:solidFill>
            <a:schemeClr val="accent2">
              <a:lumMod val="75000"/>
            </a:schemeClr>
          </a:solidFill>
        </p:spPr>
        <p:txBody>
          <a:bodyPr wrap="square" rtlCol="0">
            <a:spAutoFit/>
          </a:bodyPr>
          <a:lstStyle/>
          <a:p>
            <a:r>
              <a:rPr lang="en-US" sz="2800" dirty="0"/>
              <a:t>Power Meter Chip Vendor </a:t>
            </a:r>
            <a:r>
              <a:rPr lang="en-US" sz="2800" dirty="0">
                <a:highlight>
                  <a:srgbClr val="FFFF00"/>
                </a:highlight>
              </a:rPr>
              <a:t>“B”</a:t>
            </a:r>
          </a:p>
        </p:txBody>
      </p:sp>
      <p:sp>
        <p:nvSpPr>
          <p:cNvPr id="13" name="TextBox 12">
            <a:extLst>
              <a:ext uri="{FF2B5EF4-FFF2-40B4-BE49-F238E27FC236}">
                <a16:creationId xmlns:a16="http://schemas.microsoft.com/office/drawing/2014/main" id="{2EACC330-3F82-41C5-BC33-8830512D65BD}"/>
              </a:ext>
            </a:extLst>
          </p:cNvPr>
          <p:cNvSpPr txBox="1"/>
          <p:nvPr/>
        </p:nvSpPr>
        <p:spPr>
          <a:xfrm>
            <a:off x="6384032" y="5301208"/>
            <a:ext cx="2160240" cy="1384995"/>
          </a:xfrm>
          <a:prstGeom prst="rect">
            <a:avLst/>
          </a:prstGeom>
          <a:solidFill>
            <a:schemeClr val="accent2">
              <a:lumMod val="75000"/>
            </a:schemeClr>
          </a:solidFill>
        </p:spPr>
        <p:txBody>
          <a:bodyPr wrap="square" rtlCol="0">
            <a:spAutoFit/>
          </a:bodyPr>
          <a:lstStyle/>
          <a:p>
            <a:r>
              <a:rPr lang="en-US" sz="2800" dirty="0"/>
              <a:t>Power Meter Chip Vendor </a:t>
            </a:r>
            <a:r>
              <a:rPr lang="en-US" sz="2800" dirty="0">
                <a:highlight>
                  <a:srgbClr val="FFFF00"/>
                </a:highlight>
              </a:rPr>
              <a:t>“C”</a:t>
            </a:r>
          </a:p>
        </p:txBody>
      </p:sp>
      <p:sp>
        <p:nvSpPr>
          <p:cNvPr id="14" name="TextBox 13">
            <a:extLst>
              <a:ext uri="{FF2B5EF4-FFF2-40B4-BE49-F238E27FC236}">
                <a16:creationId xmlns:a16="http://schemas.microsoft.com/office/drawing/2014/main" id="{5572278C-B15F-449B-845C-6645263C5004}"/>
              </a:ext>
            </a:extLst>
          </p:cNvPr>
          <p:cNvSpPr txBox="1"/>
          <p:nvPr/>
        </p:nvSpPr>
        <p:spPr>
          <a:xfrm>
            <a:off x="9336360" y="3573016"/>
            <a:ext cx="2160240" cy="523220"/>
          </a:xfrm>
          <a:prstGeom prst="rect">
            <a:avLst/>
          </a:prstGeom>
          <a:solidFill>
            <a:schemeClr val="accent2">
              <a:lumMod val="60000"/>
              <a:lumOff val="40000"/>
            </a:schemeClr>
          </a:solidFill>
        </p:spPr>
        <p:txBody>
          <a:bodyPr wrap="square" rtlCol="0">
            <a:spAutoFit/>
          </a:bodyPr>
          <a:lstStyle/>
          <a:p>
            <a:r>
              <a:rPr lang="en-US" sz="2800" dirty="0">
                <a:highlight>
                  <a:srgbClr val="FFFF00"/>
                </a:highlight>
              </a:rPr>
              <a:t>HID</a:t>
            </a:r>
          </a:p>
        </p:txBody>
      </p:sp>
      <p:sp>
        <p:nvSpPr>
          <p:cNvPr id="18" name="TextBox 17">
            <a:extLst>
              <a:ext uri="{FF2B5EF4-FFF2-40B4-BE49-F238E27FC236}">
                <a16:creationId xmlns:a16="http://schemas.microsoft.com/office/drawing/2014/main" id="{8798E1A5-0D24-41C8-ABBB-BA882C1E09F1}"/>
              </a:ext>
            </a:extLst>
          </p:cNvPr>
          <p:cNvSpPr txBox="1"/>
          <p:nvPr/>
        </p:nvSpPr>
        <p:spPr>
          <a:xfrm>
            <a:off x="9323235" y="4529587"/>
            <a:ext cx="2160240" cy="523220"/>
          </a:xfrm>
          <a:prstGeom prst="rect">
            <a:avLst/>
          </a:prstGeom>
          <a:solidFill>
            <a:schemeClr val="accent2">
              <a:lumMod val="60000"/>
              <a:lumOff val="40000"/>
            </a:schemeClr>
          </a:solidFill>
        </p:spPr>
        <p:txBody>
          <a:bodyPr wrap="square" rtlCol="0">
            <a:spAutoFit/>
          </a:bodyPr>
          <a:lstStyle/>
          <a:p>
            <a:r>
              <a:rPr lang="en-US" sz="2800" dirty="0">
                <a:highlight>
                  <a:srgbClr val="FFFF00"/>
                </a:highlight>
              </a:rPr>
              <a:t>USB</a:t>
            </a:r>
          </a:p>
        </p:txBody>
      </p:sp>
      <p:cxnSp>
        <p:nvCxnSpPr>
          <p:cNvPr id="29" name="Straight Arrow Connector 28">
            <a:extLst>
              <a:ext uri="{FF2B5EF4-FFF2-40B4-BE49-F238E27FC236}">
                <a16:creationId xmlns:a16="http://schemas.microsoft.com/office/drawing/2014/main" id="{D72A639E-4E9B-407A-BB06-32BC78F79FA2}"/>
              </a:ext>
            </a:extLst>
          </p:cNvPr>
          <p:cNvCxnSpPr>
            <a:endCxn id="6" idx="1"/>
          </p:cNvCxnSpPr>
          <p:nvPr/>
        </p:nvCxnSpPr>
        <p:spPr>
          <a:xfrm flipV="1">
            <a:off x="5591944" y="2847948"/>
            <a:ext cx="792088" cy="231391"/>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7E50333-6A76-4C0A-A351-5B6DD53A1C14}"/>
              </a:ext>
            </a:extLst>
          </p:cNvPr>
          <p:cNvCxnSpPr>
            <a:stCxn id="7" idx="3"/>
            <a:endCxn id="12" idx="1"/>
          </p:cNvCxnSpPr>
          <p:nvPr/>
        </p:nvCxnSpPr>
        <p:spPr>
          <a:xfrm>
            <a:off x="5591944" y="3079339"/>
            <a:ext cx="792088" cy="1330191"/>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CC7368D1-45EA-47B0-A419-4CD94F4518FF}"/>
              </a:ext>
            </a:extLst>
          </p:cNvPr>
          <p:cNvCxnSpPr>
            <a:stCxn id="7" idx="3"/>
            <a:endCxn id="13" idx="1"/>
          </p:cNvCxnSpPr>
          <p:nvPr/>
        </p:nvCxnSpPr>
        <p:spPr>
          <a:xfrm>
            <a:off x="5591944" y="3079339"/>
            <a:ext cx="792088" cy="2914367"/>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a:extLst>
              <a:ext uri="{FF2B5EF4-FFF2-40B4-BE49-F238E27FC236}">
                <a16:creationId xmlns:a16="http://schemas.microsoft.com/office/drawing/2014/main" id="{6A2A3B58-836B-4DF8-B177-C65321174450}"/>
              </a:ext>
            </a:extLst>
          </p:cNvPr>
          <p:cNvCxnSpPr>
            <a:endCxn id="10" idx="1"/>
          </p:cNvCxnSpPr>
          <p:nvPr/>
        </p:nvCxnSpPr>
        <p:spPr>
          <a:xfrm>
            <a:off x="8544272" y="2847948"/>
            <a:ext cx="792088" cy="0"/>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D17C7BD4-1379-4105-99AF-D73222775276}"/>
              </a:ext>
            </a:extLst>
          </p:cNvPr>
          <p:cNvCxnSpPr>
            <a:stCxn id="6" idx="3"/>
            <a:endCxn id="14" idx="1"/>
          </p:cNvCxnSpPr>
          <p:nvPr/>
        </p:nvCxnSpPr>
        <p:spPr>
          <a:xfrm>
            <a:off x="8544272" y="2847948"/>
            <a:ext cx="792088" cy="986678"/>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68B026DD-C00B-4189-AC7A-461A7D2651A8}"/>
              </a:ext>
            </a:extLst>
          </p:cNvPr>
          <p:cNvCxnSpPr>
            <a:stCxn id="6" idx="3"/>
          </p:cNvCxnSpPr>
          <p:nvPr/>
        </p:nvCxnSpPr>
        <p:spPr>
          <a:xfrm>
            <a:off x="8544272" y="2847948"/>
            <a:ext cx="778963" cy="1943248"/>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21B6AB0E-4F7C-470C-87F6-D8980E849799}"/>
              </a:ext>
            </a:extLst>
          </p:cNvPr>
          <p:cNvCxnSpPr>
            <a:stCxn id="12" idx="3"/>
          </p:cNvCxnSpPr>
          <p:nvPr/>
        </p:nvCxnSpPr>
        <p:spPr>
          <a:xfrm flipV="1">
            <a:off x="8544272" y="2842492"/>
            <a:ext cx="778963" cy="1567038"/>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121236B0-D6EC-4195-85FE-5BACD9DD5BA7}"/>
              </a:ext>
            </a:extLst>
          </p:cNvPr>
          <p:cNvCxnSpPr>
            <a:endCxn id="14" idx="1"/>
          </p:cNvCxnSpPr>
          <p:nvPr/>
        </p:nvCxnSpPr>
        <p:spPr>
          <a:xfrm flipV="1">
            <a:off x="8557397" y="3834626"/>
            <a:ext cx="778963" cy="615566"/>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2545FB92-AE4B-43BA-9F4F-7E1630763B6F}"/>
              </a:ext>
            </a:extLst>
          </p:cNvPr>
          <p:cNvCxnSpPr>
            <a:endCxn id="18" idx="1"/>
          </p:cNvCxnSpPr>
          <p:nvPr/>
        </p:nvCxnSpPr>
        <p:spPr>
          <a:xfrm>
            <a:off x="8616280" y="4447995"/>
            <a:ext cx="706955" cy="343202"/>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03DA591E-8FE4-4075-A5CC-3416C69F52DB}"/>
              </a:ext>
            </a:extLst>
          </p:cNvPr>
          <p:cNvCxnSpPr>
            <a:stCxn id="13" idx="3"/>
          </p:cNvCxnSpPr>
          <p:nvPr/>
        </p:nvCxnSpPr>
        <p:spPr>
          <a:xfrm flipV="1">
            <a:off x="8544272" y="2801830"/>
            <a:ext cx="778963" cy="3191876"/>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A76FE6B5-0F08-413C-9A43-59E8512A8A3F}"/>
              </a:ext>
            </a:extLst>
          </p:cNvPr>
          <p:cNvCxnSpPr>
            <a:stCxn id="13" idx="3"/>
          </p:cNvCxnSpPr>
          <p:nvPr/>
        </p:nvCxnSpPr>
        <p:spPr>
          <a:xfrm flipV="1">
            <a:off x="8544272" y="3834626"/>
            <a:ext cx="778963" cy="2159080"/>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A8214534-2A2B-4C7D-B84B-D42C4993C86F}"/>
              </a:ext>
            </a:extLst>
          </p:cNvPr>
          <p:cNvCxnSpPr>
            <a:endCxn id="18" idx="1"/>
          </p:cNvCxnSpPr>
          <p:nvPr/>
        </p:nvCxnSpPr>
        <p:spPr>
          <a:xfrm flipV="1">
            <a:off x="8557397" y="4791197"/>
            <a:ext cx="765838" cy="1231699"/>
          </a:xfrm>
          <a:prstGeom prst="straightConnector1">
            <a:avLst/>
          </a:prstGeom>
          <a:ln w="63500">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650920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69078" y="116632"/>
            <a:ext cx="11889564" cy="917575"/>
          </a:xfrm>
        </p:spPr>
        <p:txBody>
          <a:bodyPr/>
          <a:lstStyle/>
          <a:p>
            <a:r>
              <a:rPr lang="en-US" altLang="zh-TW" sz="4800" dirty="0"/>
              <a:t>Traditional Driver Diagram</a:t>
            </a:r>
            <a:endParaRPr lang="zh-TW" altLang="en-US" sz="4800" dirty="0"/>
          </a:p>
        </p:txBody>
      </p:sp>
      <p:pic>
        <p:nvPicPr>
          <p:cNvPr id="5" name="Picture 4">
            <a:extLst>
              <a:ext uri="{FF2B5EF4-FFF2-40B4-BE49-F238E27FC236}">
                <a16:creationId xmlns:a16="http://schemas.microsoft.com/office/drawing/2014/main" id="{A9E55AF0-FC0A-42C9-B386-DF7918F7CC69}"/>
              </a:ext>
            </a:extLst>
          </p:cNvPr>
          <p:cNvPicPr>
            <a:picLocks noChangeAspect="1"/>
          </p:cNvPicPr>
          <p:nvPr/>
        </p:nvPicPr>
        <p:blipFill>
          <a:blip r:embed="rId3"/>
          <a:stretch>
            <a:fillRect/>
          </a:stretch>
        </p:blipFill>
        <p:spPr>
          <a:xfrm>
            <a:off x="1487488" y="1340768"/>
            <a:ext cx="9433048" cy="452870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931686105"/>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1223E0B6-C2E2-4E0F-BCFE-0E673422EFF5}"/>
              </a:ext>
            </a:extLst>
          </p:cNvPr>
          <p:cNvSpPr txBox="1"/>
          <p:nvPr/>
        </p:nvSpPr>
        <p:spPr>
          <a:xfrm>
            <a:off x="2639616" y="1907810"/>
            <a:ext cx="9361040" cy="4832092"/>
          </a:xfrm>
          <a:prstGeom prst="rect">
            <a:avLst/>
          </a:prstGeom>
          <a:ln w="63500">
            <a:prstDash val="dash"/>
          </a:ln>
        </p:spPr>
        <p:style>
          <a:lnRef idx="2">
            <a:schemeClr val="dk1"/>
          </a:lnRef>
          <a:fillRef idx="1">
            <a:schemeClr val="lt1"/>
          </a:fillRef>
          <a:effectRef idx="0">
            <a:schemeClr val="dk1"/>
          </a:effectRef>
          <a:fontRef idx="minor">
            <a:schemeClr val="dk1"/>
          </a:fontRef>
        </p:style>
        <p:txBody>
          <a:bodyPr wrap="square" rtlCol="0">
            <a:spAutoFit/>
          </a:bodyPr>
          <a:lstStyle/>
          <a:p>
            <a:r>
              <a:rPr lang="en-US" sz="2800" dirty="0"/>
              <a:t>Client Driver</a:t>
            </a:r>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a:p>
            <a:endParaRPr lang="en-US" sz="2800" dirty="0"/>
          </a:p>
        </p:txBody>
      </p:sp>
      <p:sp>
        <p:nvSpPr>
          <p:cNvPr id="2" name="標題 1"/>
          <p:cNvSpPr>
            <a:spLocks noGrp="1"/>
          </p:cNvSpPr>
          <p:nvPr>
            <p:ph type="title"/>
          </p:nvPr>
        </p:nvSpPr>
        <p:spPr/>
        <p:txBody>
          <a:bodyPr/>
          <a:lstStyle/>
          <a:p>
            <a:r>
              <a:rPr lang="en-US" altLang="zh-TW" sz="4800" dirty="0"/>
              <a:t>Protocol-Transport Modules</a:t>
            </a:r>
            <a:endParaRPr lang="zh-TW" altLang="en-US" sz="4800" dirty="0"/>
          </a:p>
        </p:txBody>
      </p:sp>
      <p:sp>
        <p:nvSpPr>
          <p:cNvPr id="11" name="文字版面配置區 10"/>
          <p:cNvSpPr>
            <a:spLocks noGrp="1"/>
          </p:cNvSpPr>
          <p:nvPr>
            <p:ph type="body" sz="quarter" idx="10"/>
          </p:nvPr>
        </p:nvSpPr>
        <p:spPr>
          <a:xfrm>
            <a:off x="191343" y="1124744"/>
            <a:ext cx="11726018" cy="648072"/>
          </a:xfrm>
        </p:spPr>
        <p:txBody>
          <a:bodyPr>
            <a:normAutofit/>
          </a:bodyPr>
          <a:lstStyle/>
          <a:p>
            <a:pPr lvl="0"/>
            <a:r>
              <a:rPr lang="en-US" altLang="zh-TW" sz="3600" dirty="0"/>
              <a:t>Load Balance driver using Protocol-Transport Modules</a:t>
            </a:r>
          </a:p>
          <a:p>
            <a:pPr lvl="1"/>
            <a:endParaRPr lang="en-US" altLang="zh-TW" sz="2600" dirty="0"/>
          </a:p>
          <a:p>
            <a:pPr lvl="1"/>
            <a:endParaRPr lang="en-US" sz="1400" dirty="0">
              <a:latin typeface="Courier New" panose="02070309020205020404" pitchFamily="49" charset="0"/>
              <a:cs typeface="Courier New" panose="02070309020205020404" pitchFamily="49" charset="0"/>
            </a:endParaRPr>
          </a:p>
          <a:p>
            <a:pPr lvl="1"/>
            <a:endParaRPr lang="en-US" sz="1400" dirty="0">
              <a:latin typeface="Courier New" panose="02070309020205020404" pitchFamily="49" charset="0"/>
              <a:cs typeface="Courier New" panose="02070309020205020404" pitchFamily="49" charset="0"/>
            </a:endParaRPr>
          </a:p>
          <a:p>
            <a:pPr lvl="1"/>
            <a:endParaRPr lang="en-US" altLang="zh-TW" sz="1400" dirty="0">
              <a:latin typeface="Courier New" panose="02070309020205020404" pitchFamily="49" charset="0"/>
              <a:cs typeface="Courier New" panose="02070309020205020404" pitchFamily="49" charset="0"/>
            </a:endParaRPr>
          </a:p>
        </p:txBody>
      </p:sp>
      <p:sp>
        <p:nvSpPr>
          <p:cNvPr id="3" name="TextBox 2">
            <a:extLst>
              <a:ext uri="{FF2B5EF4-FFF2-40B4-BE49-F238E27FC236}">
                <a16:creationId xmlns:a16="http://schemas.microsoft.com/office/drawing/2014/main" id="{151A700B-8C77-46BA-92FA-C41DC0111007}"/>
              </a:ext>
            </a:extLst>
          </p:cNvPr>
          <p:cNvSpPr txBox="1"/>
          <p:nvPr/>
        </p:nvSpPr>
        <p:spPr>
          <a:xfrm>
            <a:off x="191344" y="1909788"/>
            <a:ext cx="2160240" cy="954107"/>
          </a:xfrm>
          <a:prstGeom prst="rect">
            <a:avLst/>
          </a:prstGeom>
          <a:solidFill>
            <a:schemeClr val="accent1"/>
          </a:solidFill>
        </p:spPr>
        <p:txBody>
          <a:bodyPr wrap="square" rtlCol="0">
            <a:spAutoFit/>
          </a:bodyPr>
          <a:lstStyle/>
          <a:p>
            <a:r>
              <a:rPr lang="en-US" sz="2800" dirty="0"/>
              <a:t>Transactions Producer</a:t>
            </a:r>
          </a:p>
        </p:txBody>
      </p:sp>
      <p:sp>
        <p:nvSpPr>
          <p:cNvPr id="6" name="TextBox 5">
            <a:extLst>
              <a:ext uri="{FF2B5EF4-FFF2-40B4-BE49-F238E27FC236}">
                <a16:creationId xmlns:a16="http://schemas.microsoft.com/office/drawing/2014/main" id="{C7B72A86-716E-4703-960C-0E9B75F40850}"/>
              </a:ext>
            </a:extLst>
          </p:cNvPr>
          <p:cNvSpPr txBox="1"/>
          <p:nvPr/>
        </p:nvSpPr>
        <p:spPr>
          <a:xfrm>
            <a:off x="6384032" y="2155450"/>
            <a:ext cx="2160240" cy="1384995"/>
          </a:xfrm>
          <a:prstGeom prst="rect">
            <a:avLst/>
          </a:prstGeom>
          <a:solidFill>
            <a:schemeClr val="accent2">
              <a:lumMod val="75000"/>
            </a:schemeClr>
          </a:solidFill>
        </p:spPr>
        <p:txBody>
          <a:bodyPr wrap="square" rtlCol="0">
            <a:spAutoFit/>
          </a:bodyPr>
          <a:lstStyle/>
          <a:p>
            <a:r>
              <a:rPr lang="en-US" sz="2800" dirty="0"/>
              <a:t>Resource Instance </a:t>
            </a:r>
            <a:r>
              <a:rPr lang="en-US" sz="2800" dirty="0">
                <a:highlight>
                  <a:srgbClr val="FFFF00"/>
                </a:highlight>
              </a:rPr>
              <a:t>“1”</a:t>
            </a:r>
          </a:p>
          <a:p>
            <a:endParaRPr lang="en-US" sz="2800" dirty="0">
              <a:highlight>
                <a:srgbClr val="FFFF00"/>
              </a:highlight>
            </a:endParaRPr>
          </a:p>
        </p:txBody>
      </p:sp>
      <p:sp>
        <p:nvSpPr>
          <p:cNvPr id="7" name="TextBox 6">
            <a:extLst>
              <a:ext uri="{FF2B5EF4-FFF2-40B4-BE49-F238E27FC236}">
                <a16:creationId xmlns:a16="http://schemas.microsoft.com/office/drawing/2014/main" id="{F57A9C88-0AB0-4E1A-B765-5669A9669896}"/>
              </a:ext>
            </a:extLst>
          </p:cNvPr>
          <p:cNvSpPr txBox="1"/>
          <p:nvPr/>
        </p:nvSpPr>
        <p:spPr>
          <a:xfrm>
            <a:off x="3431704" y="2602285"/>
            <a:ext cx="2160240" cy="2246769"/>
          </a:xfrm>
          <a:prstGeom prst="rect">
            <a:avLst/>
          </a:prstGeom>
          <a:solidFill>
            <a:schemeClr val="accent1"/>
          </a:solidFill>
        </p:spPr>
        <p:txBody>
          <a:bodyPr wrap="square" rtlCol="0">
            <a:spAutoFit/>
          </a:bodyPr>
          <a:lstStyle/>
          <a:p>
            <a:r>
              <a:rPr lang="en-US" sz="2800" dirty="0"/>
              <a:t>Load Balance Module (Consumes using “N” instances)</a:t>
            </a:r>
          </a:p>
        </p:txBody>
      </p:sp>
      <p:cxnSp>
        <p:nvCxnSpPr>
          <p:cNvPr id="15" name="Connector: Elbow 14">
            <a:extLst>
              <a:ext uri="{FF2B5EF4-FFF2-40B4-BE49-F238E27FC236}">
                <a16:creationId xmlns:a16="http://schemas.microsoft.com/office/drawing/2014/main" id="{B1269D6D-7C99-46FA-8F63-8E3C39A619CF}"/>
              </a:ext>
            </a:extLst>
          </p:cNvPr>
          <p:cNvCxnSpPr>
            <a:stCxn id="3" idx="2"/>
            <a:endCxn id="7" idx="1"/>
          </p:cNvCxnSpPr>
          <p:nvPr/>
        </p:nvCxnSpPr>
        <p:spPr>
          <a:xfrm rot="16200000" flipH="1">
            <a:off x="1920697" y="2214662"/>
            <a:ext cx="861775" cy="2160240"/>
          </a:xfrm>
          <a:prstGeom prst="bentConnector2">
            <a:avLst/>
          </a:prstGeom>
          <a:ln w="6350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D08A8804-F708-447F-A2F5-F2423DC6D7BC}"/>
              </a:ext>
            </a:extLst>
          </p:cNvPr>
          <p:cNvSpPr txBox="1"/>
          <p:nvPr/>
        </p:nvSpPr>
        <p:spPr>
          <a:xfrm>
            <a:off x="6384032" y="3717032"/>
            <a:ext cx="2160240" cy="1384995"/>
          </a:xfrm>
          <a:prstGeom prst="rect">
            <a:avLst/>
          </a:prstGeom>
          <a:solidFill>
            <a:schemeClr val="accent2">
              <a:lumMod val="75000"/>
            </a:schemeClr>
          </a:solidFill>
        </p:spPr>
        <p:txBody>
          <a:bodyPr wrap="square" rtlCol="0">
            <a:spAutoFit/>
          </a:bodyPr>
          <a:lstStyle/>
          <a:p>
            <a:r>
              <a:rPr lang="en-US" sz="2800" dirty="0"/>
              <a:t>Resource Instance </a:t>
            </a:r>
            <a:r>
              <a:rPr lang="en-US" sz="2800" dirty="0">
                <a:highlight>
                  <a:srgbClr val="FFFF00"/>
                </a:highlight>
              </a:rPr>
              <a:t>“…”</a:t>
            </a:r>
          </a:p>
          <a:p>
            <a:endParaRPr lang="en-US" sz="2800" dirty="0">
              <a:highlight>
                <a:srgbClr val="FFFF00"/>
              </a:highlight>
            </a:endParaRPr>
          </a:p>
        </p:txBody>
      </p:sp>
      <p:sp>
        <p:nvSpPr>
          <p:cNvPr id="13" name="TextBox 12">
            <a:extLst>
              <a:ext uri="{FF2B5EF4-FFF2-40B4-BE49-F238E27FC236}">
                <a16:creationId xmlns:a16="http://schemas.microsoft.com/office/drawing/2014/main" id="{2EACC330-3F82-41C5-BC33-8830512D65BD}"/>
              </a:ext>
            </a:extLst>
          </p:cNvPr>
          <p:cNvSpPr txBox="1"/>
          <p:nvPr/>
        </p:nvSpPr>
        <p:spPr>
          <a:xfrm>
            <a:off x="6384032" y="5301208"/>
            <a:ext cx="2160240" cy="1384995"/>
          </a:xfrm>
          <a:prstGeom prst="rect">
            <a:avLst/>
          </a:prstGeom>
          <a:solidFill>
            <a:schemeClr val="accent2">
              <a:lumMod val="75000"/>
            </a:schemeClr>
          </a:solidFill>
        </p:spPr>
        <p:txBody>
          <a:bodyPr wrap="square" rtlCol="0">
            <a:spAutoFit/>
          </a:bodyPr>
          <a:lstStyle/>
          <a:p>
            <a:r>
              <a:rPr lang="en-US" sz="2800" dirty="0"/>
              <a:t>Resource Instance </a:t>
            </a:r>
            <a:r>
              <a:rPr lang="en-US" sz="2800" dirty="0">
                <a:highlight>
                  <a:srgbClr val="FFFF00"/>
                </a:highlight>
              </a:rPr>
              <a:t>“N”</a:t>
            </a:r>
          </a:p>
          <a:p>
            <a:endParaRPr lang="en-US" sz="2800" dirty="0">
              <a:highlight>
                <a:srgbClr val="FFFF00"/>
              </a:highlight>
            </a:endParaRPr>
          </a:p>
        </p:txBody>
      </p:sp>
      <p:cxnSp>
        <p:nvCxnSpPr>
          <p:cNvPr id="29" name="Straight Arrow Connector 28">
            <a:extLst>
              <a:ext uri="{FF2B5EF4-FFF2-40B4-BE49-F238E27FC236}">
                <a16:creationId xmlns:a16="http://schemas.microsoft.com/office/drawing/2014/main" id="{D72A639E-4E9B-407A-BB06-32BC78F79FA2}"/>
              </a:ext>
            </a:extLst>
          </p:cNvPr>
          <p:cNvCxnSpPr>
            <a:cxnSpLocks/>
            <a:stCxn id="7" idx="3"/>
            <a:endCxn id="6" idx="1"/>
          </p:cNvCxnSpPr>
          <p:nvPr/>
        </p:nvCxnSpPr>
        <p:spPr>
          <a:xfrm flipV="1">
            <a:off x="5591944" y="2847948"/>
            <a:ext cx="792088" cy="877722"/>
          </a:xfrm>
          <a:prstGeom prst="straightConnector1">
            <a:avLst/>
          </a:prstGeom>
          <a:ln w="63500">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07E50333-6A76-4C0A-A351-5B6DD53A1C14}"/>
              </a:ext>
            </a:extLst>
          </p:cNvPr>
          <p:cNvCxnSpPr>
            <a:stCxn id="7" idx="3"/>
            <a:endCxn id="12" idx="1"/>
          </p:cNvCxnSpPr>
          <p:nvPr/>
        </p:nvCxnSpPr>
        <p:spPr>
          <a:xfrm>
            <a:off x="5591944" y="3725670"/>
            <a:ext cx="792088" cy="683860"/>
          </a:xfrm>
          <a:prstGeom prst="straightConnector1">
            <a:avLst/>
          </a:prstGeom>
          <a:ln w="63500">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CC7368D1-45EA-47B0-A419-4CD94F4518FF}"/>
              </a:ext>
            </a:extLst>
          </p:cNvPr>
          <p:cNvCxnSpPr>
            <a:stCxn id="7" idx="3"/>
            <a:endCxn id="13" idx="1"/>
          </p:cNvCxnSpPr>
          <p:nvPr/>
        </p:nvCxnSpPr>
        <p:spPr>
          <a:xfrm>
            <a:off x="5591944" y="3725670"/>
            <a:ext cx="792088" cy="2268036"/>
          </a:xfrm>
          <a:prstGeom prst="straightConnector1">
            <a:avLst/>
          </a:prstGeom>
          <a:ln w="63500">
            <a:prstDash val="solid"/>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67978658"/>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Steps to Create A Module</a:t>
            </a:r>
            <a:endParaRPr lang="zh-TW" altLang="en-US" sz="4800" dirty="0"/>
          </a:p>
        </p:txBody>
      </p:sp>
      <p:sp>
        <p:nvSpPr>
          <p:cNvPr id="11" name="文字版面配置區 10"/>
          <p:cNvSpPr>
            <a:spLocks noGrp="1"/>
          </p:cNvSpPr>
          <p:nvPr>
            <p:ph type="body" sz="quarter" idx="10"/>
          </p:nvPr>
        </p:nvSpPr>
        <p:spPr>
          <a:xfrm>
            <a:off x="274638" y="1340768"/>
            <a:ext cx="11726018" cy="5120124"/>
          </a:xfrm>
        </p:spPr>
        <p:txBody>
          <a:bodyPr>
            <a:normAutofit/>
          </a:bodyPr>
          <a:lstStyle/>
          <a:p>
            <a:pPr marL="457200" lvl="1" indent="-457200">
              <a:buFont typeface="+mj-lt"/>
              <a:buAutoNum type="arabicPeriod"/>
            </a:pPr>
            <a:r>
              <a:rPr lang="en-US" altLang="zh-TW" dirty="0"/>
              <a:t>Choose either the </a:t>
            </a:r>
            <a:r>
              <a:rPr lang="en-US" altLang="zh-TW" dirty="0" err="1"/>
              <a:t>DMF_Template</a:t>
            </a:r>
            <a:r>
              <a:rPr lang="en-US" altLang="zh-TW" dirty="0"/>
              <a:t> Module or an existing Module that is similar to the new Module that is to be created. (This is the Reference Module for purposes of this slide.)</a:t>
            </a:r>
          </a:p>
          <a:p>
            <a:pPr marL="457200" lvl="1" indent="-457200">
              <a:buFont typeface="+mj-lt"/>
              <a:buAutoNum type="arabicPeriod"/>
            </a:pPr>
            <a:r>
              <a:rPr lang="en-US" altLang="zh-TW" dirty="0"/>
              <a:t>Open all the files associated with the Reference Module: .c, .h., _Public.h, .</a:t>
            </a:r>
            <a:r>
              <a:rPr lang="en-US" altLang="zh-TW" dirty="0" err="1"/>
              <a:t>md.</a:t>
            </a:r>
            <a:r>
              <a:rPr lang="en-US" altLang="zh-TW" dirty="0"/>
              <a:t> (Note: These should be the only open files, since step 4 does search and replace all open files)</a:t>
            </a:r>
          </a:p>
          <a:p>
            <a:pPr marL="457200" lvl="1" indent="-457200">
              <a:buFont typeface="+mj-lt"/>
              <a:buAutoNum type="arabicPeriod"/>
            </a:pPr>
            <a:r>
              <a:rPr lang="en-US" altLang="zh-TW" dirty="0"/>
              <a:t>Select each of the open files and “Save as…” the name of the New Module in the directory of the target Module Library.</a:t>
            </a:r>
          </a:p>
          <a:p>
            <a:pPr marL="457200" lvl="1" indent="-457200">
              <a:buFont typeface="+mj-lt"/>
              <a:buAutoNum type="arabicPeriod"/>
            </a:pPr>
            <a:r>
              <a:rPr lang="en-US" altLang="zh-TW" dirty="0"/>
              <a:t>Search and replace the Reference Module name with the name of the new Module.</a:t>
            </a:r>
          </a:p>
          <a:p>
            <a:pPr marL="457200" lvl="1" indent="-457200">
              <a:buFont typeface="+mj-lt"/>
              <a:buAutoNum type="arabicPeriod"/>
            </a:pPr>
            <a:r>
              <a:rPr lang="en-US" altLang="zh-TW" dirty="0"/>
              <a:t>Include the target Module’s Library’s .h file at the top of the new Module’s .c file (it is probably set that way already).</a:t>
            </a:r>
          </a:p>
          <a:p>
            <a:pPr marL="457200" lvl="1" indent="-457200">
              <a:buFont typeface="+mj-lt"/>
              <a:buAutoNum type="arabicPeriod"/>
            </a:pPr>
            <a:r>
              <a:rPr lang="en-US" altLang="zh-TW" dirty="0"/>
              <a:t>Add the new Module’s .h file to the list of Modules in the Module Library’s .h file.</a:t>
            </a:r>
          </a:p>
          <a:p>
            <a:pPr marL="457200" lvl="1" indent="-457200">
              <a:buFont typeface="+mj-lt"/>
              <a:buAutoNum type="arabicPeriod"/>
            </a:pPr>
            <a:r>
              <a:rPr lang="en-US" altLang="zh-TW" dirty="0"/>
              <a:t>Add the new Module’s files (.c, .h, _Public.h and .md file) to the Module Library’s project file.</a:t>
            </a:r>
          </a:p>
          <a:p>
            <a:pPr marL="457200" lvl="1" indent="-457200">
              <a:buFont typeface="+mj-lt"/>
              <a:buAutoNum type="arabicPeriod"/>
            </a:pPr>
            <a:r>
              <a:rPr lang="en-US" altLang="zh-TW" dirty="0"/>
              <a:t>(At this point, intellisense should work and it is possible to successfully compile the Module Library with the new Module.)</a:t>
            </a:r>
          </a:p>
          <a:p>
            <a:pPr marL="457200" lvl="1" indent="-457200">
              <a:buFont typeface="+mj-lt"/>
              <a:buAutoNum type="arabicPeriod"/>
            </a:pPr>
            <a:r>
              <a:rPr lang="en-US" altLang="zh-TW" dirty="0"/>
              <a:t>Modify the Module’s “Support Code” as needed.</a:t>
            </a:r>
          </a:p>
          <a:p>
            <a:pPr marL="457200" lvl="1" indent="-457200">
              <a:buFont typeface="+mj-lt"/>
              <a:buAutoNum type="arabicPeriod"/>
            </a:pPr>
            <a:r>
              <a:rPr lang="en-US" altLang="zh-TW" dirty="0"/>
              <a:t>Add/delete WDF/DMF callbacks as needed (including adding its necessary Child Modules).</a:t>
            </a:r>
          </a:p>
          <a:p>
            <a:pPr lvl="1"/>
            <a:endParaRPr lang="en-US" altLang="zh-TW" dirty="0"/>
          </a:p>
        </p:txBody>
      </p:sp>
    </p:spTree>
    <p:extLst>
      <p:ext uri="{BB962C8B-B14F-4D97-AF65-F5344CB8AC3E}">
        <p14:creationId xmlns:p14="http://schemas.microsoft.com/office/powerpoint/2010/main" val="3216493885"/>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Steps to Create A Module Library</a:t>
            </a:r>
            <a:endParaRPr lang="zh-TW" altLang="en-US" sz="4800" dirty="0"/>
          </a:p>
        </p:txBody>
      </p:sp>
      <p:sp>
        <p:nvSpPr>
          <p:cNvPr id="11" name="文字版面配置區 10"/>
          <p:cNvSpPr>
            <a:spLocks noGrp="1"/>
          </p:cNvSpPr>
          <p:nvPr>
            <p:ph type="body" sz="quarter" idx="10"/>
          </p:nvPr>
        </p:nvSpPr>
        <p:spPr>
          <a:xfrm>
            <a:off x="274638" y="1340768"/>
            <a:ext cx="11726018" cy="5120124"/>
          </a:xfrm>
        </p:spPr>
        <p:txBody>
          <a:bodyPr>
            <a:normAutofit fontScale="92500" lnSpcReduction="20000"/>
          </a:bodyPr>
          <a:lstStyle/>
          <a:p>
            <a:pPr marL="457200" lvl="1" indent="-457200">
              <a:buFont typeface="+mj-lt"/>
              <a:buAutoNum type="arabicPeriod"/>
            </a:pPr>
            <a:r>
              <a:rPr lang="en-US" altLang="zh-TW" dirty="0"/>
              <a:t>Copy the Solution\DmfKModules.Template directory as the name of the new Library (e.g., </a:t>
            </a:r>
            <a:r>
              <a:rPr lang="en-US" altLang="zh-TW" dirty="0" err="1"/>
              <a:t>DmfKModules.NewLibrary</a:t>
            </a:r>
            <a:r>
              <a:rPr lang="en-US" altLang="zh-TW" dirty="0"/>
              <a:t>).</a:t>
            </a:r>
          </a:p>
          <a:p>
            <a:pPr marL="457200" lvl="1" indent="-457200">
              <a:buFont typeface="+mj-lt"/>
              <a:buAutoNum type="arabicPeriod"/>
            </a:pPr>
            <a:r>
              <a:rPr lang="en-US" altLang="zh-TW" dirty="0"/>
              <a:t>Switch to the new directory.</a:t>
            </a:r>
          </a:p>
          <a:p>
            <a:pPr marL="457200" lvl="1" indent="-457200">
              <a:buFont typeface="+mj-lt"/>
              <a:buAutoNum type="arabicPeriod"/>
            </a:pPr>
            <a:r>
              <a:rPr lang="en-US" altLang="zh-TW" dirty="0"/>
              <a:t>Rename </a:t>
            </a:r>
            <a:r>
              <a:rPr lang="en-US" altLang="zh-TW" dirty="0" err="1"/>
              <a:t>DmfKModules.Template.vcxproj</a:t>
            </a:r>
            <a:r>
              <a:rPr lang="en-US" altLang="zh-TW" dirty="0"/>
              <a:t> as </a:t>
            </a:r>
            <a:r>
              <a:rPr lang="en-US" altLang="zh-TW" dirty="0" err="1"/>
              <a:t>DmfKModules.NewLibrary.vcxproj</a:t>
            </a:r>
            <a:r>
              <a:rPr lang="en-US" altLang="zh-TW" dirty="0"/>
              <a:t>.</a:t>
            </a:r>
          </a:p>
          <a:p>
            <a:pPr marL="457200" lvl="1" indent="-457200">
              <a:buFont typeface="+mj-lt"/>
              <a:buAutoNum type="arabicPeriod"/>
            </a:pPr>
            <a:r>
              <a:rPr lang="en-US" altLang="zh-TW" dirty="0"/>
              <a:t>Rename </a:t>
            </a:r>
            <a:r>
              <a:rPr lang="en-US" altLang="zh-TW" dirty="0" err="1"/>
              <a:t>DmfKModules.Template.vcxproj</a:t>
            </a:r>
            <a:r>
              <a:rPr lang="en-US" altLang="zh-TW" dirty="0"/>
              <a:t> as </a:t>
            </a:r>
            <a:r>
              <a:rPr lang="en-US" altLang="zh-TW" dirty="0" err="1"/>
              <a:t>DmfKModules.NewLibrary.vcxproj.filters</a:t>
            </a:r>
            <a:r>
              <a:rPr lang="en-US" altLang="zh-TW" dirty="0"/>
              <a:t>.</a:t>
            </a:r>
          </a:p>
          <a:p>
            <a:pPr marL="457200" lvl="1" indent="-457200">
              <a:buFont typeface="+mj-lt"/>
              <a:buAutoNum type="arabicPeriod"/>
            </a:pPr>
            <a:r>
              <a:rPr lang="en-US" altLang="zh-TW" dirty="0"/>
              <a:t>Copy the Dmf\Modules.Template directory as the name of the new Library (e.g., </a:t>
            </a:r>
            <a:r>
              <a:rPr lang="en-US" altLang="zh-TW" dirty="0" err="1"/>
              <a:t>Modules.NewLibrary</a:t>
            </a:r>
            <a:r>
              <a:rPr lang="en-US" altLang="zh-TW" dirty="0"/>
              <a:t>).</a:t>
            </a:r>
          </a:p>
          <a:p>
            <a:pPr marL="457200" lvl="1" indent="-457200">
              <a:buFont typeface="+mj-lt"/>
              <a:buAutoNum type="arabicPeriod"/>
            </a:pPr>
            <a:r>
              <a:rPr lang="en-US" altLang="zh-TW" dirty="0"/>
              <a:t>Delete all the “Dmf_*.*” files. Keep the DmfModules.Template.* files.</a:t>
            </a:r>
          </a:p>
          <a:p>
            <a:pPr marL="457200" lvl="1" indent="-457200">
              <a:buFont typeface="+mj-lt"/>
              <a:buAutoNum type="arabicPeriod"/>
            </a:pPr>
            <a:r>
              <a:rPr lang="en-US" altLang="zh-TW" dirty="0"/>
              <a:t>Rename the DmfModules.Template.* files as </a:t>
            </a:r>
            <a:r>
              <a:rPr lang="en-US" altLang="zh-TW" dirty="0" err="1"/>
              <a:t>DmfModules.NewLibrary</a:t>
            </a:r>
            <a:r>
              <a:rPr lang="en-US" altLang="zh-TW" dirty="0"/>
              <a:t>.*.</a:t>
            </a:r>
          </a:p>
          <a:p>
            <a:pPr marL="457200" lvl="1" indent="-457200">
              <a:buFont typeface="+mj-lt"/>
              <a:buAutoNum type="arabicPeriod"/>
            </a:pPr>
            <a:r>
              <a:rPr lang="en-US" altLang="zh-TW" dirty="0"/>
              <a:t>Do steps 1 to 4 but use “</a:t>
            </a:r>
            <a:r>
              <a:rPr lang="en-US" altLang="zh-TW" dirty="0" err="1"/>
              <a:t>DmfU</a:t>
            </a:r>
            <a:r>
              <a:rPr lang="en-US" altLang="zh-TW" dirty="0"/>
              <a:t>” instead of “</a:t>
            </a:r>
            <a:r>
              <a:rPr lang="en-US" altLang="zh-TW" dirty="0" err="1"/>
              <a:t>DmfK</a:t>
            </a:r>
            <a:r>
              <a:rPr lang="en-US" altLang="zh-TW" dirty="0"/>
              <a:t>” (unless you don’t need a User Mode version of the Library).</a:t>
            </a:r>
          </a:p>
          <a:p>
            <a:pPr marL="457200" lvl="1" indent="-457200">
              <a:buFont typeface="+mj-lt"/>
              <a:buAutoNum type="arabicPeriod"/>
            </a:pPr>
            <a:r>
              <a:rPr lang="en-US" altLang="zh-TW" dirty="0"/>
              <a:t>Open the DMF Solution in Visual Studio.</a:t>
            </a:r>
          </a:p>
          <a:p>
            <a:pPr marL="457200" lvl="1" indent="-457200">
              <a:buFont typeface="+mj-lt"/>
              <a:buAutoNum type="arabicPeriod"/>
            </a:pPr>
            <a:r>
              <a:rPr lang="en-US" altLang="zh-TW" dirty="0"/>
              <a:t>Add the </a:t>
            </a:r>
            <a:r>
              <a:rPr lang="en-US" altLang="zh-TW" dirty="0" err="1"/>
              <a:t>DmfKModules.NewLibrary.vcxproj</a:t>
            </a:r>
            <a:r>
              <a:rPr lang="en-US" altLang="zh-TW" dirty="0"/>
              <a:t> and </a:t>
            </a:r>
            <a:r>
              <a:rPr lang="en-US" altLang="zh-TW" dirty="0" err="1"/>
              <a:t>DmfKModules.NewLibrary.vcxproj.filters</a:t>
            </a:r>
            <a:r>
              <a:rPr lang="en-US" altLang="zh-TW" dirty="0"/>
              <a:t> to the solution. Do the same for the “</a:t>
            </a:r>
            <a:r>
              <a:rPr lang="en-US" altLang="zh-TW" dirty="0" err="1"/>
              <a:t>DmfU</a:t>
            </a:r>
            <a:r>
              <a:rPr lang="en-US" altLang="zh-TW" dirty="0"/>
              <a:t>…” files.</a:t>
            </a:r>
          </a:p>
          <a:p>
            <a:pPr marL="457200" lvl="1" indent="-457200">
              <a:buFont typeface="+mj-lt"/>
              <a:buAutoNum type="arabicPeriod"/>
            </a:pPr>
            <a:r>
              <a:rPr lang="en-US" altLang="zh-TW" dirty="0"/>
              <a:t>Remove all the files from the projects.</a:t>
            </a:r>
          </a:p>
          <a:p>
            <a:pPr marL="457200" lvl="1" indent="-457200">
              <a:buFont typeface="+mj-lt"/>
              <a:buAutoNum type="arabicPeriod"/>
            </a:pPr>
            <a:r>
              <a:rPr lang="en-US" altLang="zh-TW" dirty="0"/>
              <a:t>Add the </a:t>
            </a:r>
            <a:r>
              <a:rPr lang="en-US" altLang="zh-TW" dirty="0" err="1"/>
              <a:t>DmfModules.NewLibrary.h</a:t>
            </a:r>
            <a:r>
              <a:rPr lang="en-US" altLang="zh-TW" dirty="0"/>
              <a:t>, </a:t>
            </a:r>
            <a:r>
              <a:rPr lang="en-US" altLang="zh-TW" dirty="0" err="1"/>
              <a:t>Modules.NewLibrary.Public.h</a:t>
            </a:r>
            <a:r>
              <a:rPr lang="en-US" altLang="zh-TW" dirty="0"/>
              <a:t> and </a:t>
            </a:r>
            <a:r>
              <a:rPr lang="en-US" altLang="zh-TW" dirty="0" err="1"/>
              <a:t>DmfModules.NewLibrary.Trace.h</a:t>
            </a:r>
            <a:r>
              <a:rPr lang="en-US" altLang="zh-TW" dirty="0"/>
              <a:t> files to both projects.</a:t>
            </a:r>
          </a:p>
          <a:p>
            <a:pPr marL="457200" lvl="1" indent="-457200">
              <a:buFont typeface="+mj-lt"/>
              <a:buAutoNum type="arabicPeriod"/>
            </a:pPr>
            <a:r>
              <a:rPr lang="en-US" altLang="zh-TW" dirty="0"/>
              <a:t>Open </a:t>
            </a:r>
            <a:r>
              <a:rPr lang="en-US" altLang="zh-TW" dirty="0" err="1"/>
              <a:t>DmfModules.NewLibrary.h</a:t>
            </a:r>
            <a:r>
              <a:rPr lang="en-US" altLang="zh-TW" dirty="0"/>
              <a:t> and delete the names of all the Module .h files referenced in that file.</a:t>
            </a:r>
          </a:p>
          <a:p>
            <a:pPr marL="457200" lvl="1" indent="-457200">
              <a:buFont typeface="+mj-lt"/>
              <a:buAutoNum type="arabicPeriod"/>
            </a:pPr>
            <a:r>
              <a:rPr lang="en-US" altLang="zh-TW" dirty="0"/>
              <a:t>Do the same for </a:t>
            </a:r>
            <a:r>
              <a:rPr lang="en-US" altLang="zh-TW" dirty="0" err="1"/>
              <a:t>DmfModules.NewLIbrary.Public.h</a:t>
            </a:r>
            <a:r>
              <a:rPr lang="en-US" altLang="zh-TW" dirty="0"/>
              <a:t>.</a:t>
            </a:r>
          </a:p>
          <a:p>
            <a:pPr marL="457200" lvl="1" indent="-457200">
              <a:buFont typeface="+mj-lt"/>
              <a:buAutoNum type="arabicPeriod"/>
            </a:pPr>
            <a:r>
              <a:rPr lang="en-US" altLang="zh-TW" dirty="0"/>
              <a:t>Update the include and link paths to indicate the location the new Library.</a:t>
            </a:r>
          </a:p>
          <a:p>
            <a:pPr marL="457200" lvl="1" indent="-457200">
              <a:buFont typeface="+mj-lt"/>
              <a:buAutoNum type="arabicPeriod"/>
            </a:pPr>
            <a:r>
              <a:rPr lang="en-US" altLang="zh-TW" dirty="0"/>
              <a:t>Now it is possible to add new Modules to this Library and successfully compile the new Library.</a:t>
            </a:r>
          </a:p>
          <a:p>
            <a:pPr marL="457200" lvl="1" indent="-457200">
              <a:buFont typeface="+mj-lt"/>
              <a:buAutoNum type="arabicPeriod"/>
            </a:pPr>
            <a:endParaRPr lang="en-US" altLang="zh-TW" dirty="0"/>
          </a:p>
          <a:p>
            <a:pPr marL="457200" lvl="1" indent="-457200">
              <a:buFont typeface="+mj-lt"/>
              <a:buAutoNum type="arabicPeriod"/>
            </a:pPr>
            <a:endParaRPr lang="en-US" altLang="zh-TW" dirty="0"/>
          </a:p>
          <a:p>
            <a:pPr lvl="1"/>
            <a:endParaRPr lang="en-US" altLang="zh-TW" dirty="0"/>
          </a:p>
        </p:txBody>
      </p:sp>
    </p:spTree>
    <p:extLst>
      <p:ext uri="{BB962C8B-B14F-4D97-AF65-F5344CB8AC3E}">
        <p14:creationId xmlns:p14="http://schemas.microsoft.com/office/powerpoint/2010/main" val="2747804490"/>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Demo</a:t>
            </a:r>
            <a:endParaRPr lang="zh-TW" altLang="en-US" sz="4800" dirty="0"/>
          </a:p>
        </p:txBody>
      </p:sp>
      <p:sp>
        <p:nvSpPr>
          <p:cNvPr id="11" name="文字版面配置區 10"/>
          <p:cNvSpPr>
            <a:spLocks noGrp="1"/>
          </p:cNvSpPr>
          <p:nvPr>
            <p:ph type="body" sz="quarter" idx="10"/>
          </p:nvPr>
        </p:nvSpPr>
        <p:spPr>
          <a:xfrm>
            <a:off x="274638" y="1212850"/>
            <a:ext cx="11798026" cy="4490973"/>
          </a:xfrm>
        </p:spPr>
        <p:txBody>
          <a:bodyPr>
            <a:normAutofit/>
          </a:bodyPr>
          <a:lstStyle/>
          <a:p>
            <a:r>
              <a:rPr lang="en-US" altLang="zh-TW" sz="4000" dirty="0">
                <a:latin typeface="+mj-lt"/>
              </a:rPr>
              <a:t>Steps:</a:t>
            </a:r>
            <a:endParaRPr lang="en-US" altLang="zh-TW" sz="4000" dirty="0"/>
          </a:p>
          <a:p>
            <a:pPr marL="514350" lvl="1" indent="-514350">
              <a:buFont typeface="+mj-lt"/>
              <a:buAutoNum type="arabicPeriod"/>
            </a:pPr>
            <a:r>
              <a:rPr lang="en-US" altLang="zh-TW" sz="2800" dirty="0"/>
              <a:t>Create a new Module Library</a:t>
            </a:r>
          </a:p>
          <a:p>
            <a:pPr marL="514350" lvl="1" indent="-514350">
              <a:buFont typeface="+mj-lt"/>
              <a:buAutoNum type="arabicPeriod"/>
            </a:pPr>
            <a:r>
              <a:rPr lang="en-US" altLang="zh-TW" sz="2800" dirty="0"/>
              <a:t>Create a new Module</a:t>
            </a:r>
          </a:p>
          <a:p>
            <a:pPr marL="514350" lvl="1" indent="-514350">
              <a:buFont typeface="+mj-lt"/>
              <a:buAutoNum type="arabicPeriod"/>
            </a:pPr>
            <a:endParaRPr lang="en-US" altLang="zh-TW" dirty="0"/>
          </a:p>
        </p:txBody>
      </p:sp>
    </p:spTree>
    <p:extLst>
      <p:ext uri="{BB962C8B-B14F-4D97-AF65-F5344CB8AC3E}">
        <p14:creationId xmlns:p14="http://schemas.microsoft.com/office/powerpoint/2010/main" val="9019638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Part 2 Summary</a:t>
            </a:r>
            <a:endParaRPr lang="zh-TW" altLang="en-US" sz="4800" dirty="0"/>
          </a:p>
        </p:txBody>
      </p:sp>
      <p:sp>
        <p:nvSpPr>
          <p:cNvPr id="11" name="文字版面配置區 10"/>
          <p:cNvSpPr>
            <a:spLocks noGrp="1"/>
          </p:cNvSpPr>
          <p:nvPr>
            <p:ph type="body" sz="quarter" idx="10"/>
          </p:nvPr>
        </p:nvSpPr>
        <p:spPr>
          <a:xfrm>
            <a:off x="274639" y="1124744"/>
            <a:ext cx="11726018" cy="5328592"/>
          </a:xfrm>
        </p:spPr>
        <p:txBody>
          <a:bodyPr>
            <a:normAutofit lnSpcReduction="10000"/>
          </a:bodyPr>
          <a:lstStyle/>
          <a:p>
            <a:pPr lvl="1"/>
            <a:r>
              <a:rPr lang="en-US" altLang="zh-TW" sz="2800" dirty="0"/>
              <a:t>Sharing Driver Code is Simple in DMF because many mundane technical questions are already answered for you! All you need to do is write the code that is to be shared and debug it. The following questions already have answers:</a:t>
            </a:r>
          </a:p>
          <a:p>
            <a:pPr marL="457200" lvl="1" indent="-457200">
              <a:buFont typeface="+mj-lt"/>
              <a:buAutoNum type="arabicPeriod"/>
            </a:pPr>
            <a:endParaRPr lang="en-US" altLang="zh-TW" dirty="0"/>
          </a:p>
          <a:p>
            <a:pPr marL="685800" lvl="2" indent="-457200">
              <a:buFont typeface="+mj-lt"/>
              <a:buAutoNum type="arabicPeriod"/>
            </a:pPr>
            <a:r>
              <a:rPr lang="en-US" altLang="zh-TW" sz="2400" dirty="0"/>
              <a:t>What directory does the new shared code and header files go?</a:t>
            </a:r>
          </a:p>
          <a:p>
            <a:pPr marL="685800" lvl="2" indent="-457200">
              <a:buFont typeface="+mj-lt"/>
              <a:buAutoNum type="arabicPeriod"/>
            </a:pPr>
            <a:r>
              <a:rPr lang="en-US" altLang="zh-TW" sz="2400" b="1" u="sng" dirty="0"/>
              <a:t>How should the new shared code be instantiated and used by a Client?</a:t>
            </a:r>
          </a:p>
          <a:p>
            <a:pPr marL="685800" lvl="2" indent="-457200">
              <a:buFont typeface="+mj-lt"/>
              <a:buAutoNum type="arabicPeriod"/>
            </a:pPr>
            <a:r>
              <a:rPr lang="en-US" altLang="zh-TW" sz="2400" dirty="0"/>
              <a:t>How should the different parts of a new shared code be named?</a:t>
            </a:r>
          </a:p>
          <a:p>
            <a:pPr marL="685800" lvl="2" indent="-457200">
              <a:buFont typeface="+mj-lt"/>
              <a:buAutoNum type="arabicPeriod"/>
            </a:pPr>
            <a:r>
              <a:rPr lang="en-US" altLang="zh-TW" sz="2400" dirty="0"/>
              <a:t>Where is the new shared code’s private data and private methods be defined?</a:t>
            </a:r>
          </a:p>
          <a:p>
            <a:pPr marL="685800" lvl="2" indent="-457200">
              <a:buFont typeface="+mj-lt"/>
              <a:buAutoNum type="arabicPeriod"/>
            </a:pPr>
            <a:r>
              <a:rPr lang="en-US" altLang="zh-TW" sz="2400" dirty="0"/>
              <a:t>Where is the new shared code’s public data and public methods be defined?</a:t>
            </a:r>
          </a:p>
          <a:p>
            <a:pPr marL="685800" lvl="2" indent="-457200">
              <a:buFont typeface="+mj-lt"/>
              <a:buAutoNum type="arabicPeriod"/>
            </a:pPr>
            <a:r>
              <a:rPr lang="en-US" altLang="zh-TW" sz="2400" dirty="0"/>
              <a:t>Where do common Kernel and User-mode definitions go?</a:t>
            </a:r>
          </a:p>
          <a:p>
            <a:pPr marL="685800" lvl="2" indent="-457200">
              <a:buFont typeface="+mj-lt"/>
              <a:buAutoNum type="arabicPeriod"/>
            </a:pPr>
            <a:r>
              <a:rPr lang="en-US" altLang="zh-TW" sz="2400" dirty="0"/>
              <a:t>Where does the new shared code’s documentation go? What is the format of that documentation?</a:t>
            </a:r>
          </a:p>
          <a:p>
            <a:pPr marL="685800" lvl="2" indent="-457200">
              <a:buFont typeface="+mj-lt"/>
              <a:buAutoNum type="arabicPeriod"/>
            </a:pPr>
            <a:r>
              <a:rPr lang="en-US" altLang="zh-TW" sz="2400" dirty="0"/>
              <a:t>How to ensure that the new shared code is compatible with external users?</a:t>
            </a:r>
          </a:p>
          <a:p>
            <a:pPr marL="685800" lvl="2" indent="-457200">
              <a:buFont typeface="+mj-lt"/>
              <a:buAutoNum type="arabicPeriod"/>
            </a:pPr>
            <a:r>
              <a:rPr lang="en-US" altLang="zh-TW" sz="2400" dirty="0"/>
              <a:t>How to make a shared library of shared code?</a:t>
            </a:r>
            <a:endParaRPr lang="en-US" altLang="zh-TW" dirty="0"/>
          </a:p>
        </p:txBody>
      </p:sp>
    </p:spTree>
    <p:extLst>
      <p:ext uri="{BB962C8B-B14F-4D97-AF65-F5344CB8AC3E}">
        <p14:creationId xmlns:p14="http://schemas.microsoft.com/office/powerpoint/2010/main" val="251900540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Part 3</a:t>
            </a:r>
            <a:endParaRPr lang="zh-TW" altLang="en-US" sz="4800" dirty="0"/>
          </a:p>
        </p:txBody>
      </p:sp>
      <p:sp>
        <p:nvSpPr>
          <p:cNvPr id="11" name="文字版面配置區 10"/>
          <p:cNvSpPr>
            <a:spLocks noGrp="1"/>
          </p:cNvSpPr>
          <p:nvPr>
            <p:ph type="body" sz="quarter" idx="10"/>
          </p:nvPr>
        </p:nvSpPr>
        <p:spPr>
          <a:xfrm>
            <a:off x="274638" y="1212850"/>
            <a:ext cx="11887200" cy="5349876"/>
          </a:xfrm>
        </p:spPr>
        <p:txBody>
          <a:bodyPr>
            <a:normAutofit fontScale="92500" lnSpcReduction="10000"/>
          </a:bodyPr>
          <a:lstStyle/>
          <a:p>
            <a:r>
              <a:rPr lang="en-US" altLang="zh-TW" sz="4000" dirty="0">
                <a:latin typeface="+mj-lt"/>
              </a:rPr>
              <a:t>Section Introduction</a:t>
            </a:r>
          </a:p>
          <a:p>
            <a:r>
              <a:rPr lang="en-US" altLang="zh-TW" dirty="0">
                <a:solidFill>
                  <a:schemeClr val="bg1"/>
                </a:solidFill>
              </a:rPr>
              <a:t>Review of some Modules distributed with DMF</a:t>
            </a:r>
          </a:p>
          <a:p>
            <a:r>
              <a:rPr lang="en-US" altLang="zh-TW" sz="4000" dirty="0">
                <a:latin typeface="+mj-lt"/>
              </a:rPr>
              <a:t>Section Agenda:</a:t>
            </a:r>
          </a:p>
          <a:p>
            <a:r>
              <a:rPr lang="en-US" altLang="zh-TW" dirty="0">
                <a:solidFill>
                  <a:schemeClr val="bg1"/>
                </a:solidFill>
              </a:rPr>
              <a:t>DMF_BufferPool</a:t>
            </a:r>
          </a:p>
          <a:p>
            <a:r>
              <a:rPr lang="en-US" altLang="zh-TW" dirty="0">
                <a:solidFill>
                  <a:schemeClr val="bg1"/>
                </a:solidFill>
              </a:rPr>
              <a:t>DMF_BufferQueue</a:t>
            </a:r>
          </a:p>
          <a:p>
            <a:r>
              <a:rPr lang="en-US" altLang="zh-TW" dirty="0">
                <a:solidFill>
                  <a:schemeClr val="bg1"/>
                </a:solidFill>
              </a:rPr>
              <a:t>DMF_QueuedWorkitem</a:t>
            </a:r>
          </a:p>
          <a:p>
            <a:r>
              <a:rPr lang="en-US" altLang="zh-TW" dirty="0">
                <a:solidFill>
                  <a:schemeClr val="bg1"/>
                </a:solidFill>
              </a:rPr>
              <a:t>DMF_Thread</a:t>
            </a:r>
          </a:p>
          <a:p>
            <a:r>
              <a:rPr lang="en-US" altLang="zh-TW" dirty="0">
                <a:solidFill>
                  <a:schemeClr val="bg1"/>
                </a:solidFill>
              </a:rPr>
              <a:t>DMF_ThreadedBufferQueue</a:t>
            </a:r>
          </a:p>
          <a:p>
            <a:r>
              <a:rPr lang="en-US" altLang="zh-TW" dirty="0">
                <a:solidFill>
                  <a:schemeClr val="bg1"/>
                </a:solidFill>
              </a:rPr>
              <a:t>DMF_RequestTarget</a:t>
            </a:r>
          </a:p>
          <a:p>
            <a:r>
              <a:rPr lang="en-US" altLang="zh-TW" dirty="0">
                <a:solidFill>
                  <a:schemeClr val="bg1"/>
                </a:solidFill>
              </a:rPr>
              <a:t>DMF_ContinuousRequestTarget</a:t>
            </a:r>
          </a:p>
          <a:p>
            <a:r>
              <a:rPr lang="en-US" altLang="zh-TW" dirty="0">
                <a:solidFill>
                  <a:schemeClr val="bg1"/>
                </a:solidFill>
              </a:rPr>
              <a:t>DMF_IoctlHandler</a:t>
            </a:r>
          </a:p>
          <a:p>
            <a:endParaRPr lang="en-US" altLang="zh-TW" dirty="0">
              <a:solidFill>
                <a:schemeClr val="bg1"/>
              </a:solidFill>
            </a:endParaRPr>
          </a:p>
          <a:p>
            <a:endParaRPr lang="en-US" altLang="zh-TW" sz="2000" dirty="0">
              <a:solidFill>
                <a:schemeClr val="bg1"/>
              </a:solidFill>
            </a:endParaRPr>
          </a:p>
        </p:txBody>
      </p:sp>
    </p:spTree>
    <p:extLst>
      <p:ext uri="{BB962C8B-B14F-4D97-AF65-F5344CB8AC3E}">
        <p14:creationId xmlns:p14="http://schemas.microsoft.com/office/powerpoint/2010/main" val="3352858428"/>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DMF_BufferPool</a:t>
            </a:r>
            <a:endParaRPr lang="zh-TW" altLang="en-US" sz="4800" dirty="0"/>
          </a:p>
        </p:txBody>
      </p:sp>
      <p:sp>
        <p:nvSpPr>
          <p:cNvPr id="11" name="文字版面配置區 10"/>
          <p:cNvSpPr>
            <a:spLocks noGrp="1"/>
          </p:cNvSpPr>
          <p:nvPr>
            <p:ph type="body" sz="quarter" idx="10"/>
          </p:nvPr>
        </p:nvSpPr>
        <p:spPr>
          <a:xfrm>
            <a:off x="274638" y="1212850"/>
            <a:ext cx="11798026" cy="4490973"/>
          </a:xfrm>
        </p:spPr>
        <p:txBody>
          <a:bodyPr>
            <a:normAutofit/>
          </a:bodyPr>
          <a:lstStyle/>
          <a:p>
            <a:r>
              <a:rPr lang="en-US" altLang="zh-TW" sz="4000" dirty="0">
                <a:latin typeface="+mj-lt"/>
              </a:rPr>
              <a:t>A simple list of pre-allocated buffers of a certain size</a:t>
            </a:r>
            <a:endParaRPr lang="en-US" altLang="zh-TW" sz="4000" dirty="0"/>
          </a:p>
          <a:p>
            <a:pPr marL="457200" lvl="1" indent="-457200">
              <a:buFont typeface="Arial" panose="020B0604020202020204" pitchFamily="34" charset="0"/>
              <a:buChar char="•"/>
            </a:pPr>
            <a:r>
              <a:rPr lang="en-US" altLang="zh-TW" sz="2800" dirty="0"/>
              <a:t>Number of buffers can be finite or from a lookaside list.</a:t>
            </a:r>
          </a:p>
          <a:p>
            <a:pPr marL="457200" lvl="1" indent="-457200">
              <a:buFont typeface="Arial" panose="020B0604020202020204" pitchFamily="34" charset="0"/>
              <a:buChar char="•"/>
            </a:pPr>
            <a:r>
              <a:rPr lang="en-US" altLang="zh-TW" sz="2800" dirty="0"/>
              <a:t>Each buffer can have its own context.</a:t>
            </a:r>
          </a:p>
          <a:p>
            <a:pPr marL="457200" lvl="1" indent="-457200">
              <a:buFont typeface="Arial" panose="020B0604020202020204" pitchFamily="34" charset="0"/>
              <a:buChar char="•"/>
            </a:pPr>
            <a:r>
              <a:rPr lang="en-US" altLang="zh-TW" sz="2800" dirty="0"/>
              <a:t>Module performs bounds checking to check for buffer overrun when buffers are used in Methods. (Debug build only.)</a:t>
            </a:r>
          </a:p>
          <a:p>
            <a:pPr marL="457200" lvl="1" indent="-457200">
              <a:buFont typeface="Arial" panose="020B0604020202020204" pitchFamily="34" charset="0"/>
              <a:buChar char="•"/>
            </a:pPr>
            <a:r>
              <a:rPr lang="en-US" altLang="zh-TW" sz="2800" dirty="0"/>
              <a:t>Each buffer has an optional timer which can be used for tasks such as stale data detection or hardware operation timeout.</a:t>
            </a:r>
          </a:p>
          <a:p>
            <a:pPr marL="457200" lvl="1" indent="-457200">
              <a:buFont typeface="Arial" panose="020B0604020202020204" pitchFamily="34" charset="0"/>
              <a:buChar char="•"/>
            </a:pPr>
            <a:r>
              <a:rPr lang="en-US" altLang="zh-TW" sz="2800" dirty="0"/>
              <a:t>Makes it easy to uses lists of buffers instead of other simpler but less optimal data structures.</a:t>
            </a:r>
          </a:p>
          <a:p>
            <a:pPr lvl="1"/>
            <a:endParaRPr lang="en-US" altLang="zh-TW" sz="2800" dirty="0"/>
          </a:p>
          <a:p>
            <a:pPr lvl="1"/>
            <a:endParaRPr lang="en-US" altLang="zh-TW" dirty="0"/>
          </a:p>
        </p:txBody>
      </p:sp>
    </p:spTree>
    <p:extLst>
      <p:ext uri="{BB962C8B-B14F-4D97-AF65-F5344CB8AC3E}">
        <p14:creationId xmlns:p14="http://schemas.microsoft.com/office/powerpoint/2010/main" val="4149832905"/>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DMF_BufferQueue</a:t>
            </a:r>
            <a:endParaRPr lang="zh-TW" altLang="en-US" sz="4800" dirty="0"/>
          </a:p>
        </p:txBody>
      </p:sp>
      <p:sp>
        <p:nvSpPr>
          <p:cNvPr id="11" name="文字版面配置區 10"/>
          <p:cNvSpPr>
            <a:spLocks noGrp="1"/>
          </p:cNvSpPr>
          <p:nvPr>
            <p:ph type="body" sz="quarter" idx="10"/>
          </p:nvPr>
        </p:nvSpPr>
        <p:spPr>
          <a:xfrm>
            <a:off x="274638" y="1212850"/>
            <a:ext cx="11798026" cy="4490973"/>
          </a:xfrm>
        </p:spPr>
        <p:txBody>
          <a:bodyPr>
            <a:normAutofit fontScale="92500" lnSpcReduction="20000"/>
          </a:bodyPr>
          <a:lstStyle/>
          <a:p>
            <a:r>
              <a:rPr lang="en-US" altLang="zh-TW" sz="4000" dirty="0">
                <a:latin typeface="+mj-lt"/>
              </a:rPr>
              <a:t>Producer-Consumer Buffer Lists</a:t>
            </a:r>
            <a:endParaRPr lang="en-US" altLang="zh-TW" sz="4000" dirty="0"/>
          </a:p>
          <a:p>
            <a:pPr marL="514350" lvl="1" indent="-514350">
              <a:buFont typeface="+mj-lt"/>
              <a:buAutoNum type="arabicPeriod"/>
            </a:pPr>
            <a:r>
              <a:rPr lang="en-US" altLang="zh-TW" sz="2800" dirty="0"/>
              <a:t>Composed of two instances of DMF_BufferPool.</a:t>
            </a:r>
          </a:p>
          <a:p>
            <a:pPr marL="514350" lvl="1" indent="-514350">
              <a:buFont typeface="+mj-lt"/>
              <a:buAutoNum type="arabicPeriod"/>
            </a:pPr>
            <a:r>
              <a:rPr lang="en-US" altLang="zh-TW" sz="2800" dirty="0"/>
              <a:t>Producer: It is a list (finite or infinite) of pre-allocated buffers.</a:t>
            </a:r>
          </a:p>
          <a:p>
            <a:pPr marL="514350" lvl="1" indent="-514350">
              <a:buFont typeface="+mj-lt"/>
              <a:buAutoNum type="arabicPeriod"/>
            </a:pPr>
            <a:r>
              <a:rPr lang="en-US" altLang="zh-TW" sz="2800" dirty="0"/>
              <a:t>Consumer: It is an empty list.</a:t>
            </a:r>
          </a:p>
          <a:p>
            <a:pPr marL="514350" lvl="1" indent="-514350">
              <a:buFont typeface="+mj-lt"/>
              <a:buAutoNum type="arabicPeriod"/>
            </a:pPr>
            <a:r>
              <a:rPr lang="en-US" altLang="zh-TW" sz="2800" dirty="0"/>
              <a:t>When Client has work to do or some data that needs to be held for a while, the Client “fetches” a buffer from DMF_BufferQueue. (Fetch = Get from Producer list.)</a:t>
            </a:r>
          </a:p>
          <a:p>
            <a:pPr marL="514350" lvl="1" indent="-514350">
              <a:buFont typeface="+mj-lt"/>
              <a:buAutoNum type="arabicPeriod"/>
            </a:pPr>
            <a:r>
              <a:rPr lang="en-US" altLang="zh-TW" sz="2800" dirty="0"/>
              <a:t>Client writes to the buffer.</a:t>
            </a:r>
          </a:p>
          <a:p>
            <a:pPr marL="514350" lvl="1" indent="-514350">
              <a:buFont typeface="+mj-lt"/>
              <a:buAutoNum type="arabicPeriod"/>
            </a:pPr>
            <a:r>
              <a:rPr lang="en-US" altLang="zh-TW" sz="2800" dirty="0"/>
              <a:t>Client “enqueues” the buffer in DMF_BufferQueue. (Enqueue = put in Consumer list.)</a:t>
            </a:r>
          </a:p>
          <a:p>
            <a:pPr marL="514350" lvl="1" indent="-514350">
              <a:buFont typeface="+mj-lt"/>
              <a:buAutoNum type="arabicPeriod"/>
            </a:pPr>
            <a:r>
              <a:rPr lang="en-US" altLang="zh-TW" sz="2800" dirty="0"/>
              <a:t>Later, Client “dequeues” the buffer. (Dequeue = get from Consumer list.)</a:t>
            </a:r>
          </a:p>
          <a:p>
            <a:pPr marL="514350" lvl="1" indent="-514350">
              <a:buFont typeface="+mj-lt"/>
              <a:buAutoNum type="arabicPeriod"/>
            </a:pPr>
            <a:r>
              <a:rPr lang="en-US" altLang="zh-TW" sz="2800" dirty="0"/>
              <a:t>Client reads data from that buffer and uses it.</a:t>
            </a:r>
          </a:p>
          <a:p>
            <a:pPr marL="514350" lvl="1" indent="-514350">
              <a:buFont typeface="+mj-lt"/>
              <a:buAutoNum type="arabicPeriod"/>
            </a:pPr>
            <a:r>
              <a:rPr lang="en-US" altLang="zh-TW" sz="2800" dirty="0"/>
              <a:t>Client then “reuses” the buffer. (Reuses = put buffer back into Producer list.)</a:t>
            </a:r>
          </a:p>
          <a:p>
            <a:pPr marL="514350" lvl="1" indent="-514350">
              <a:buFont typeface="+mj-lt"/>
              <a:buAutoNum type="arabicPeriod"/>
            </a:pPr>
            <a:r>
              <a:rPr lang="en-US" altLang="zh-TW" sz="2800" dirty="0"/>
              <a:t>Because these are DMF_BufferPool buffers, bounds checking comes for free.</a:t>
            </a:r>
          </a:p>
          <a:p>
            <a:pPr lvl="1"/>
            <a:endParaRPr lang="en-US" altLang="zh-TW" sz="2800" dirty="0"/>
          </a:p>
          <a:p>
            <a:pPr lvl="1"/>
            <a:endParaRPr lang="en-US" altLang="zh-TW" sz="2800" dirty="0"/>
          </a:p>
          <a:p>
            <a:pPr lvl="1"/>
            <a:endParaRPr lang="en-US" altLang="zh-TW" sz="2800" dirty="0"/>
          </a:p>
          <a:p>
            <a:pPr lvl="1"/>
            <a:endParaRPr lang="en-US" altLang="zh-TW" dirty="0"/>
          </a:p>
        </p:txBody>
      </p:sp>
    </p:spTree>
    <p:extLst>
      <p:ext uri="{BB962C8B-B14F-4D97-AF65-F5344CB8AC3E}">
        <p14:creationId xmlns:p14="http://schemas.microsoft.com/office/powerpoint/2010/main" val="3170088755"/>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DMF_QueuedWorkitem</a:t>
            </a:r>
            <a:endParaRPr lang="zh-TW" altLang="en-US" sz="4800" dirty="0"/>
          </a:p>
        </p:txBody>
      </p:sp>
      <p:sp>
        <p:nvSpPr>
          <p:cNvPr id="11" name="文字版面配置區 10"/>
          <p:cNvSpPr>
            <a:spLocks noGrp="1"/>
          </p:cNvSpPr>
          <p:nvPr>
            <p:ph type="body" sz="quarter" idx="10"/>
          </p:nvPr>
        </p:nvSpPr>
        <p:spPr>
          <a:xfrm>
            <a:off x="274638" y="1212850"/>
            <a:ext cx="11798026" cy="4490973"/>
          </a:xfrm>
        </p:spPr>
        <p:txBody>
          <a:bodyPr>
            <a:normAutofit lnSpcReduction="10000"/>
          </a:bodyPr>
          <a:lstStyle/>
          <a:p>
            <a:r>
              <a:rPr lang="en-US" altLang="zh-TW" sz="4000" dirty="0">
                <a:latin typeface="+mj-lt"/>
              </a:rPr>
              <a:t>WDFWORKITEM with call specific context</a:t>
            </a:r>
            <a:endParaRPr lang="en-US" altLang="zh-TW" sz="4000" dirty="0"/>
          </a:p>
          <a:p>
            <a:pPr marL="514350" lvl="1" indent="-514350">
              <a:buFont typeface="+mj-lt"/>
              <a:buAutoNum type="arabicPeriod"/>
            </a:pPr>
            <a:r>
              <a:rPr lang="en-US" altLang="zh-TW" sz="2800" dirty="0"/>
              <a:t>Allows caller to enqueue a workitem with a call (enqueue) specific context.</a:t>
            </a:r>
          </a:p>
          <a:p>
            <a:pPr marL="514350" lvl="1" indent="-514350">
              <a:buFont typeface="+mj-lt"/>
              <a:buAutoNum type="arabicPeriod"/>
            </a:pPr>
            <a:r>
              <a:rPr lang="en-US" altLang="zh-TW" sz="2800" dirty="0"/>
              <a:t>WDFWORKITEM has a single context attached to the WDFOBJECT.</a:t>
            </a:r>
          </a:p>
          <a:p>
            <a:pPr marL="514350" lvl="1" indent="-514350">
              <a:buFont typeface="+mj-lt"/>
              <a:buAutoNum type="arabicPeriod"/>
            </a:pPr>
            <a:r>
              <a:rPr lang="en-US" altLang="zh-TW" sz="2800" dirty="0"/>
              <a:t>But, </a:t>
            </a:r>
            <a:r>
              <a:rPr lang="en-US" altLang="zh-TW" sz="2800" dirty="0" err="1"/>
              <a:t>DMF_QueuedWorkitem’s</a:t>
            </a:r>
            <a:r>
              <a:rPr lang="en-US" altLang="zh-TW" sz="2800" dirty="0"/>
              <a:t> callback function passes an additional (optional) context that is passed when the workitem is enqueued.</a:t>
            </a:r>
          </a:p>
          <a:p>
            <a:pPr marL="514350" lvl="1" indent="-514350">
              <a:buFont typeface="+mj-lt"/>
              <a:buAutoNum type="arabicPeriod"/>
            </a:pPr>
            <a:r>
              <a:rPr lang="en-US" altLang="zh-TW" sz="2800" dirty="0"/>
              <a:t>The Module maintains a count of how many pending enqueues remain in case the workitem is enqueued while it is already enqueued.</a:t>
            </a:r>
          </a:p>
          <a:p>
            <a:pPr marL="514350" lvl="1" indent="-514350">
              <a:buFont typeface="+mj-lt"/>
              <a:buAutoNum type="arabicPeriod"/>
            </a:pPr>
            <a:r>
              <a:rPr lang="en-US" altLang="zh-TW" sz="2800" dirty="0"/>
              <a:t>Thus, the </a:t>
            </a:r>
            <a:r>
              <a:rPr lang="en-US" altLang="zh-TW" sz="2800" dirty="0" err="1"/>
              <a:t>workitem’s</a:t>
            </a:r>
            <a:r>
              <a:rPr lang="en-US" altLang="zh-TW" sz="2800" dirty="0"/>
              <a:t> callback will execute exactly the number of times the enqueue Method is called. Thus, the Client’s callback function need not worry about knowing how much work needs to be done.</a:t>
            </a:r>
          </a:p>
          <a:p>
            <a:pPr marL="514350" lvl="1" indent="-514350">
              <a:buFont typeface="+mj-lt"/>
              <a:buAutoNum type="arabicPeriod"/>
            </a:pPr>
            <a:r>
              <a:rPr lang="en-US" altLang="zh-TW" sz="2800" dirty="0"/>
              <a:t>This Module uses DMF_BufferQueue.</a:t>
            </a:r>
          </a:p>
          <a:p>
            <a:pPr marL="514350" lvl="1" indent="-514350">
              <a:buFont typeface="+mj-lt"/>
              <a:buAutoNum type="arabicPeriod"/>
            </a:pPr>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dirty="0"/>
          </a:p>
        </p:txBody>
      </p:sp>
    </p:spTree>
    <p:extLst>
      <p:ext uri="{BB962C8B-B14F-4D97-AF65-F5344CB8AC3E}">
        <p14:creationId xmlns:p14="http://schemas.microsoft.com/office/powerpoint/2010/main" val="1898065359"/>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DMF_Thread</a:t>
            </a:r>
            <a:endParaRPr lang="zh-TW" altLang="en-US" sz="4800" dirty="0"/>
          </a:p>
        </p:txBody>
      </p:sp>
      <p:sp>
        <p:nvSpPr>
          <p:cNvPr id="11" name="文字版面配置區 10"/>
          <p:cNvSpPr>
            <a:spLocks noGrp="1"/>
          </p:cNvSpPr>
          <p:nvPr>
            <p:ph type="body" sz="quarter" idx="10"/>
          </p:nvPr>
        </p:nvSpPr>
        <p:spPr>
          <a:xfrm>
            <a:off x="274638" y="1212850"/>
            <a:ext cx="11798026" cy="4490973"/>
          </a:xfrm>
        </p:spPr>
        <p:txBody>
          <a:bodyPr>
            <a:normAutofit/>
          </a:bodyPr>
          <a:lstStyle/>
          <a:p>
            <a:r>
              <a:rPr lang="en-US" altLang="zh-TW" sz="4000" dirty="0">
                <a:latin typeface="+mj-lt"/>
              </a:rPr>
              <a:t>Creates a thread and manages its operation</a:t>
            </a:r>
            <a:endParaRPr lang="en-US" altLang="zh-TW" sz="4000" dirty="0"/>
          </a:p>
          <a:p>
            <a:pPr marL="514350" lvl="1" indent="-514350">
              <a:buFont typeface="+mj-lt"/>
              <a:buAutoNum type="arabicPeriod"/>
            </a:pPr>
            <a:r>
              <a:rPr lang="en-US" altLang="zh-TW" sz="2800" dirty="0"/>
              <a:t>This Module creates a thread, a “thread-stop” event and a “work-ready” event.</a:t>
            </a:r>
          </a:p>
          <a:p>
            <a:pPr marL="514350" lvl="1" indent="-514350">
              <a:buFont typeface="+mj-lt"/>
              <a:buAutoNum type="arabicPeriod"/>
            </a:pPr>
            <a:r>
              <a:rPr lang="en-US" altLang="zh-TW" sz="2800" dirty="0"/>
              <a:t>It contains a loop that waits on the two events. </a:t>
            </a:r>
          </a:p>
          <a:p>
            <a:pPr marL="514350" lvl="1" indent="-514350">
              <a:buFont typeface="+mj-lt"/>
              <a:buAutoNum type="arabicPeriod"/>
            </a:pPr>
            <a:r>
              <a:rPr lang="en-US" altLang="zh-TW" sz="2800" dirty="0"/>
              <a:t>When the “work-ready” event is set, a Client callback is called where the Client can perform work.</a:t>
            </a:r>
          </a:p>
          <a:p>
            <a:pPr marL="514350" lvl="1" indent="-514350">
              <a:buFont typeface="+mj-lt"/>
              <a:buAutoNum type="arabicPeriod"/>
            </a:pPr>
            <a:r>
              <a:rPr lang="en-US" altLang="zh-TW" sz="2800" dirty="0"/>
              <a:t>When the “thread-stop” event is set the thread loop ends and the thread stops executing. Module, of course, waits for thread to end properly.</a:t>
            </a:r>
          </a:p>
          <a:p>
            <a:pPr marL="514350" lvl="1" indent="-514350">
              <a:buFont typeface="+mj-lt"/>
              <a:buAutoNum type="arabicPeriod"/>
            </a:pPr>
            <a:endParaRPr lang="en-US" altLang="zh-TW" sz="2800" dirty="0"/>
          </a:p>
          <a:p>
            <a:pPr marL="514350" lvl="1" indent="-514350">
              <a:buFont typeface="+mj-lt"/>
              <a:buAutoNum type="arabicPeriod"/>
            </a:pPr>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dirty="0"/>
          </a:p>
        </p:txBody>
      </p:sp>
    </p:spTree>
    <p:extLst>
      <p:ext uri="{BB962C8B-B14F-4D97-AF65-F5344CB8AC3E}">
        <p14:creationId xmlns:p14="http://schemas.microsoft.com/office/powerpoint/2010/main" val="10637072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69078" y="116632"/>
            <a:ext cx="11889564" cy="917575"/>
          </a:xfrm>
        </p:spPr>
        <p:txBody>
          <a:bodyPr/>
          <a:lstStyle/>
          <a:p>
            <a:r>
              <a:rPr lang="en-US" altLang="zh-TW" sz="4800" dirty="0"/>
              <a:t>Traditional Driver Diagram</a:t>
            </a:r>
            <a:endParaRPr lang="zh-TW" altLang="en-US" sz="4800" dirty="0"/>
          </a:p>
        </p:txBody>
      </p:sp>
      <p:pic>
        <p:nvPicPr>
          <p:cNvPr id="5" name="Picture 4">
            <a:extLst>
              <a:ext uri="{FF2B5EF4-FFF2-40B4-BE49-F238E27FC236}">
                <a16:creationId xmlns:a16="http://schemas.microsoft.com/office/drawing/2014/main" id="{A9E55AF0-FC0A-42C9-B386-DF7918F7CC69}"/>
              </a:ext>
            </a:extLst>
          </p:cNvPr>
          <p:cNvPicPr>
            <a:picLocks noChangeAspect="1"/>
          </p:cNvPicPr>
          <p:nvPr/>
        </p:nvPicPr>
        <p:blipFill>
          <a:blip r:embed="rId3"/>
          <a:stretch>
            <a:fillRect/>
          </a:stretch>
        </p:blipFill>
        <p:spPr>
          <a:xfrm>
            <a:off x="1487488" y="1340768"/>
            <a:ext cx="9433048" cy="452870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810380365"/>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CA3AA16-7D6B-4F83-B4B9-1CCF0DED1651}"/>
              </a:ext>
            </a:extLst>
          </p:cNvPr>
          <p:cNvSpPr txBox="1"/>
          <p:nvPr/>
        </p:nvSpPr>
        <p:spPr>
          <a:xfrm>
            <a:off x="5951985" y="2284416"/>
            <a:ext cx="5904656" cy="3416320"/>
          </a:xfrm>
          <a:prstGeom prst="rect">
            <a:avLst/>
          </a:prstGeom>
          <a:solidFill>
            <a:schemeClr val="accent2">
              <a:lumMod val="75000"/>
            </a:schemeClr>
          </a:solidFill>
        </p:spPr>
        <p:txBody>
          <a:bodyPr wrap="square" rtlCol="0">
            <a:spAutoFit/>
          </a:bodyPr>
          <a:lstStyle/>
          <a:p>
            <a:r>
              <a:rPr lang="en-US" dirty="0"/>
              <a:t>DMF_ThreadedBufferQueue</a:t>
            </a:r>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sp>
        <p:nvSpPr>
          <p:cNvPr id="2" name="標題 1"/>
          <p:cNvSpPr>
            <a:spLocks noGrp="1"/>
          </p:cNvSpPr>
          <p:nvPr>
            <p:ph type="title"/>
          </p:nvPr>
        </p:nvSpPr>
        <p:spPr/>
        <p:txBody>
          <a:bodyPr/>
          <a:lstStyle/>
          <a:p>
            <a:r>
              <a:rPr lang="en-US" altLang="zh-TW" sz="4800" dirty="0"/>
              <a:t>DMF_ThreadedBufferQueue</a:t>
            </a:r>
            <a:endParaRPr lang="zh-TW" altLang="en-US" sz="4800" dirty="0"/>
          </a:p>
        </p:txBody>
      </p:sp>
      <p:sp>
        <p:nvSpPr>
          <p:cNvPr id="11" name="文字版面配置區 10"/>
          <p:cNvSpPr>
            <a:spLocks noGrp="1"/>
          </p:cNvSpPr>
          <p:nvPr>
            <p:ph type="body" sz="quarter" idx="10"/>
          </p:nvPr>
        </p:nvSpPr>
        <p:spPr>
          <a:xfrm>
            <a:off x="274638" y="1212851"/>
            <a:ext cx="11798026" cy="775990"/>
          </a:xfrm>
        </p:spPr>
        <p:txBody>
          <a:bodyPr>
            <a:normAutofit fontScale="77500" lnSpcReduction="20000"/>
          </a:bodyPr>
          <a:lstStyle/>
          <a:p>
            <a:r>
              <a:rPr lang="en-US" altLang="zh-TW" sz="4000" dirty="0">
                <a:latin typeface="+mj-lt"/>
              </a:rPr>
              <a:t>Allows multiple asynchronous callers to enqueue work that is performed synchronously.</a:t>
            </a:r>
            <a:endParaRPr lang="en-US" altLang="zh-TW" sz="4000" dirty="0"/>
          </a:p>
          <a:p>
            <a:pPr lvl="1"/>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dirty="0"/>
          </a:p>
        </p:txBody>
      </p:sp>
      <p:sp>
        <p:nvSpPr>
          <p:cNvPr id="6" name="Rectangle: Rounded Corners 5">
            <a:extLst>
              <a:ext uri="{FF2B5EF4-FFF2-40B4-BE49-F238E27FC236}">
                <a16:creationId xmlns:a16="http://schemas.microsoft.com/office/drawing/2014/main" id="{2B313A8C-2EA9-478E-98BC-8FB20E90833B}"/>
              </a:ext>
            </a:extLst>
          </p:cNvPr>
          <p:cNvSpPr/>
          <p:nvPr/>
        </p:nvSpPr>
        <p:spPr>
          <a:xfrm>
            <a:off x="1648991" y="4633892"/>
            <a:ext cx="3366886" cy="576064"/>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Client Callback (does work)</a:t>
            </a:r>
          </a:p>
        </p:txBody>
      </p:sp>
      <p:sp>
        <p:nvSpPr>
          <p:cNvPr id="7" name="Rectangle: Rounded Corners 6">
            <a:extLst>
              <a:ext uri="{FF2B5EF4-FFF2-40B4-BE49-F238E27FC236}">
                <a16:creationId xmlns:a16="http://schemas.microsoft.com/office/drawing/2014/main" id="{2D43E6D8-52BC-4C00-8C79-65DC4B953E9A}"/>
              </a:ext>
            </a:extLst>
          </p:cNvPr>
          <p:cNvSpPr/>
          <p:nvPr/>
        </p:nvSpPr>
        <p:spPr>
          <a:xfrm>
            <a:off x="0" y="4633892"/>
            <a:ext cx="1512168" cy="576064"/>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Hardware</a:t>
            </a:r>
          </a:p>
        </p:txBody>
      </p:sp>
      <p:sp>
        <p:nvSpPr>
          <p:cNvPr id="8" name="Rectangle: Rounded Corners 7">
            <a:extLst>
              <a:ext uri="{FF2B5EF4-FFF2-40B4-BE49-F238E27FC236}">
                <a16:creationId xmlns:a16="http://schemas.microsoft.com/office/drawing/2014/main" id="{E6D5D1A2-85EE-4773-ABC8-987470DC936A}"/>
              </a:ext>
            </a:extLst>
          </p:cNvPr>
          <p:cNvSpPr/>
          <p:nvPr/>
        </p:nvSpPr>
        <p:spPr>
          <a:xfrm>
            <a:off x="7880091" y="2917425"/>
            <a:ext cx="3168218" cy="576064"/>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DMF_Thread</a:t>
            </a:r>
          </a:p>
        </p:txBody>
      </p:sp>
      <p:sp>
        <p:nvSpPr>
          <p:cNvPr id="9" name="Rectangle: Rounded Corners 8">
            <a:extLst>
              <a:ext uri="{FF2B5EF4-FFF2-40B4-BE49-F238E27FC236}">
                <a16:creationId xmlns:a16="http://schemas.microsoft.com/office/drawing/2014/main" id="{966C0495-4D89-4BC1-883A-83F9281BFCB8}"/>
              </a:ext>
            </a:extLst>
          </p:cNvPr>
          <p:cNvSpPr/>
          <p:nvPr/>
        </p:nvSpPr>
        <p:spPr>
          <a:xfrm>
            <a:off x="8190632" y="3832730"/>
            <a:ext cx="3168218" cy="576064"/>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DMF_BufferQueue</a:t>
            </a:r>
          </a:p>
        </p:txBody>
      </p:sp>
      <p:sp>
        <p:nvSpPr>
          <p:cNvPr id="10" name="Rectangle: Rounded Corners 9">
            <a:extLst>
              <a:ext uri="{FF2B5EF4-FFF2-40B4-BE49-F238E27FC236}">
                <a16:creationId xmlns:a16="http://schemas.microsoft.com/office/drawing/2014/main" id="{F021ED0C-156E-475A-8B6F-B7EA52DD8222}"/>
              </a:ext>
            </a:extLst>
          </p:cNvPr>
          <p:cNvSpPr/>
          <p:nvPr/>
        </p:nvSpPr>
        <p:spPr>
          <a:xfrm>
            <a:off x="8595752" y="4408794"/>
            <a:ext cx="3168218" cy="576064"/>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DMF_BufferPool (Producer)</a:t>
            </a:r>
          </a:p>
        </p:txBody>
      </p:sp>
      <p:sp>
        <p:nvSpPr>
          <p:cNvPr id="12" name="Rectangle: Rounded Corners 11">
            <a:extLst>
              <a:ext uri="{FF2B5EF4-FFF2-40B4-BE49-F238E27FC236}">
                <a16:creationId xmlns:a16="http://schemas.microsoft.com/office/drawing/2014/main" id="{33117C5B-98E9-4E3D-AB5C-EC392F53763C}"/>
              </a:ext>
            </a:extLst>
          </p:cNvPr>
          <p:cNvSpPr/>
          <p:nvPr/>
        </p:nvSpPr>
        <p:spPr>
          <a:xfrm>
            <a:off x="8595752" y="4984858"/>
            <a:ext cx="3168218" cy="576064"/>
          </a:xfrm>
          <a:prstGeom prst="roundRect">
            <a:avLst/>
          </a:prstGeom>
          <a:solidFill>
            <a:schemeClr val="accent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DMF_BufferPool (Consumer)</a:t>
            </a:r>
          </a:p>
        </p:txBody>
      </p:sp>
      <p:sp>
        <p:nvSpPr>
          <p:cNvPr id="13" name="Rectangle: Rounded Corners 12">
            <a:extLst>
              <a:ext uri="{FF2B5EF4-FFF2-40B4-BE49-F238E27FC236}">
                <a16:creationId xmlns:a16="http://schemas.microsoft.com/office/drawing/2014/main" id="{5A04E269-074A-4F08-9D93-BCF1700526C7}"/>
              </a:ext>
            </a:extLst>
          </p:cNvPr>
          <p:cNvSpPr/>
          <p:nvPr/>
        </p:nvSpPr>
        <p:spPr>
          <a:xfrm>
            <a:off x="6023992" y="2910785"/>
            <a:ext cx="1856099" cy="576064"/>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Thread Callback</a:t>
            </a:r>
          </a:p>
        </p:txBody>
      </p:sp>
      <p:sp>
        <p:nvSpPr>
          <p:cNvPr id="14" name="Rectangle: Rounded Corners 13">
            <a:extLst>
              <a:ext uri="{FF2B5EF4-FFF2-40B4-BE49-F238E27FC236}">
                <a16:creationId xmlns:a16="http://schemas.microsoft.com/office/drawing/2014/main" id="{C046CB70-0258-4A8D-B0BD-5817FF409284}"/>
              </a:ext>
            </a:extLst>
          </p:cNvPr>
          <p:cNvSpPr/>
          <p:nvPr/>
        </p:nvSpPr>
        <p:spPr>
          <a:xfrm>
            <a:off x="1648990" y="4057828"/>
            <a:ext cx="3366889" cy="576064"/>
          </a:xfrm>
          <a:prstGeom prst="round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ThreadedBufferQueue.Enqueue</a:t>
            </a:r>
            <a:endParaRPr lang="en-US" dirty="0"/>
          </a:p>
        </p:txBody>
      </p:sp>
      <p:sp>
        <p:nvSpPr>
          <p:cNvPr id="15" name="Rectangle: Rounded Corners 14">
            <a:extLst>
              <a:ext uri="{FF2B5EF4-FFF2-40B4-BE49-F238E27FC236}">
                <a16:creationId xmlns:a16="http://schemas.microsoft.com/office/drawing/2014/main" id="{BD48B5A4-9209-4D8F-BFD7-FE640A6C4CB6}"/>
              </a:ext>
            </a:extLst>
          </p:cNvPr>
          <p:cNvSpPr/>
          <p:nvPr/>
        </p:nvSpPr>
        <p:spPr>
          <a:xfrm>
            <a:off x="1648991" y="3481764"/>
            <a:ext cx="3366888" cy="57606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Client writes work</a:t>
            </a:r>
          </a:p>
        </p:txBody>
      </p:sp>
      <p:sp>
        <p:nvSpPr>
          <p:cNvPr id="16" name="Rectangle: Rounded Corners 15">
            <a:extLst>
              <a:ext uri="{FF2B5EF4-FFF2-40B4-BE49-F238E27FC236}">
                <a16:creationId xmlns:a16="http://schemas.microsoft.com/office/drawing/2014/main" id="{8F51A721-A13E-477B-8CA0-39E0BD111796}"/>
              </a:ext>
            </a:extLst>
          </p:cNvPr>
          <p:cNvSpPr/>
          <p:nvPr/>
        </p:nvSpPr>
        <p:spPr>
          <a:xfrm>
            <a:off x="1648990" y="2900787"/>
            <a:ext cx="3366887" cy="576064"/>
          </a:xfrm>
          <a:prstGeom prst="round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ThreadedBufferQueue.Fetch</a:t>
            </a:r>
            <a:endParaRPr lang="en-US" dirty="0"/>
          </a:p>
        </p:txBody>
      </p:sp>
      <p:sp>
        <p:nvSpPr>
          <p:cNvPr id="17" name="Rectangle: Rounded Corners 16">
            <a:extLst>
              <a:ext uri="{FF2B5EF4-FFF2-40B4-BE49-F238E27FC236}">
                <a16:creationId xmlns:a16="http://schemas.microsoft.com/office/drawing/2014/main" id="{42CC946E-9C81-4050-8280-E92EE33A8352}"/>
              </a:ext>
            </a:extLst>
          </p:cNvPr>
          <p:cNvSpPr/>
          <p:nvPr/>
        </p:nvSpPr>
        <p:spPr>
          <a:xfrm>
            <a:off x="1648991" y="2078912"/>
            <a:ext cx="3366886" cy="576064"/>
          </a:xfrm>
          <a:prstGeom prst="roundRect">
            <a:avLst/>
          </a:prstGeom>
          <a:solidFill>
            <a:schemeClr val="accent4">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Client</a:t>
            </a:r>
          </a:p>
        </p:txBody>
      </p:sp>
      <p:sp>
        <p:nvSpPr>
          <p:cNvPr id="18" name="Rectangle: Rounded Corners 17">
            <a:extLst>
              <a:ext uri="{FF2B5EF4-FFF2-40B4-BE49-F238E27FC236}">
                <a16:creationId xmlns:a16="http://schemas.microsoft.com/office/drawing/2014/main" id="{F687B1FB-BFBE-4764-A709-F661232B7D13}"/>
              </a:ext>
            </a:extLst>
          </p:cNvPr>
          <p:cNvSpPr/>
          <p:nvPr/>
        </p:nvSpPr>
        <p:spPr>
          <a:xfrm>
            <a:off x="1648990" y="5209956"/>
            <a:ext cx="3366885" cy="576064"/>
          </a:xfrm>
          <a:prstGeom prst="roundRect">
            <a:avLst/>
          </a:prstGeom>
          <a:solidFill>
            <a:schemeClr val="accent4">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t>ThreadedBufferQueue.Reuse</a:t>
            </a:r>
            <a:endParaRPr lang="en-US" dirty="0"/>
          </a:p>
        </p:txBody>
      </p:sp>
      <p:cxnSp>
        <p:nvCxnSpPr>
          <p:cNvPr id="26" name="Connector: Curved 25">
            <a:extLst>
              <a:ext uri="{FF2B5EF4-FFF2-40B4-BE49-F238E27FC236}">
                <a16:creationId xmlns:a16="http://schemas.microsoft.com/office/drawing/2014/main" id="{DA6E8A2A-8437-497A-83FC-596AE56194CA}"/>
              </a:ext>
            </a:extLst>
          </p:cNvPr>
          <p:cNvCxnSpPr>
            <a:stCxn id="17" idx="3"/>
          </p:cNvCxnSpPr>
          <p:nvPr/>
        </p:nvCxnSpPr>
        <p:spPr>
          <a:xfrm flipH="1">
            <a:off x="5015875" y="2366944"/>
            <a:ext cx="2" cy="821875"/>
          </a:xfrm>
          <a:prstGeom prst="curvedConnector4">
            <a:avLst>
              <a:gd name="adj1" fmla="val -11430000000"/>
              <a:gd name="adj2" fmla="val 6752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Connector: Curved 27">
            <a:extLst>
              <a:ext uri="{FF2B5EF4-FFF2-40B4-BE49-F238E27FC236}">
                <a16:creationId xmlns:a16="http://schemas.microsoft.com/office/drawing/2014/main" id="{F87813F0-EEC2-46BC-B550-77397676273C}"/>
              </a:ext>
            </a:extLst>
          </p:cNvPr>
          <p:cNvCxnSpPr>
            <a:endCxn id="10" idx="1"/>
          </p:cNvCxnSpPr>
          <p:nvPr/>
        </p:nvCxnSpPr>
        <p:spPr>
          <a:xfrm>
            <a:off x="5087888" y="3154247"/>
            <a:ext cx="3507864" cy="1542579"/>
          </a:xfrm>
          <a:prstGeom prst="curvedConnector3">
            <a:avLst>
              <a:gd name="adj1" fmla="val 2602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Connector: Curved 30">
            <a:extLst>
              <a:ext uri="{FF2B5EF4-FFF2-40B4-BE49-F238E27FC236}">
                <a16:creationId xmlns:a16="http://schemas.microsoft.com/office/drawing/2014/main" id="{3F753337-16EB-4ED4-B591-79982B4BD2DD}"/>
              </a:ext>
            </a:extLst>
          </p:cNvPr>
          <p:cNvCxnSpPr>
            <a:stCxn id="10" idx="1"/>
            <a:endCxn id="15" idx="3"/>
          </p:cNvCxnSpPr>
          <p:nvPr/>
        </p:nvCxnSpPr>
        <p:spPr>
          <a:xfrm rot="10800000">
            <a:off x="5015880" y="3769796"/>
            <a:ext cx="3579873" cy="927030"/>
          </a:xfrm>
          <a:prstGeom prst="curvedConnector3">
            <a:avLst>
              <a:gd name="adj1" fmla="val 7349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4" name="Connector: Curved 33">
            <a:extLst>
              <a:ext uri="{FF2B5EF4-FFF2-40B4-BE49-F238E27FC236}">
                <a16:creationId xmlns:a16="http://schemas.microsoft.com/office/drawing/2014/main" id="{838769DA-C8F4-4605-8C14-81D6C2968413}"/>
              </a:ext>
            </a:extLst>
          </p:cNvPr>
          <p:cNvCxnSpPr>
            <a:stCxn id="15" idx="3"/>
            <a:endCxn id="14" idx="3"/>
          </p:cNvCxnSpPr>
          <p:nvPr/>
        </p:nvCxnSpPr>
        <p:spPr>
          <a:xfrm>
            <a:off x="5015879" y="3769796"/>
            <a:ext cx="12700" cy="576064"/>
          </a:xfrm>
          <a:prstGeom prst="curvedConnector3">
            <a:avLst>
              <a:gd name="adj1" fmla="val 18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Connector: Curved 35">
            <a:extLst>
              <a:ext uri="{FF2B5EF4-FFF2-40B4-BE49-F238E27FC236}">
                <a16:creationId xmlns:a16="http://schemas.microsoft.com/office/drawing/2014/main" id="{A40054B1-017B-48C3-B671-EB0EF77080D7}"/>
              </a:ext>
            </a:extLst>
          </p:cNvPr>
          <p:cNvCxnSpPr>
            <a:stCxn id="14" idx="3"/>
            <a:endCxn id="12" idx="1"/>
          </p:cNvCxnSpPr>
          <p:nvPr/>
        </p:nvCxnSpPr>
        <p:spPr>
          <a:xfrm>
            <a:off x="5015879" y="4345860"/>
            <a:ext cx="3579873" cy="927030"/>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Connector: Curved 37">
            <a:extLst>
              <a:ext uri="{FF2B5EF4-FFF2-40B4-BE49-F238E27FC236}">
                <a16:creationId xmlns:a16="http://schemas.microsoft.com/office/drawing/2014/main" id="{3EF03D23-95AC-40B4-A8CD-CCA6122A704F}"/>
              </a:ext>
            </a:extLst>
          </p:cNvPr>
          <p:cNvCxnSpPr>
            <a:endCxn id="6" idx="3"/>
          </p:cNvCxnSpPr>
          <p:nvPr/>
        </p:nvCxnSpPr>
        <p:spPr>
          <a:xfrm rot="10800000" flipV="1">
            <a:off x="5015877" y="3515290"/>
            <a:ext cx="1992500" cy="1406634"/>
          </a:xfrm>
          <a:prstGeom prst="curvedConnector3">
            <a:avLst>
              <a:gd name="adj1" fmla="val -2038"/>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3" name="Connector: Curved 42">
            <a:extLst>
              <a:ext uri="{FF2B5EF4-FFF2-40B4-BE49-F238E27FC236}">
                <a16:creationId xmlns:a16="http://schemas.microsoft.com/office/drawing/2014/main" id="{C3BC4579-5335-4825-B368-4B5F84D3B747}"/>
              </a:ext>
            </a:extLst>
          </p:cNvPr>
          <p:cNvCxnSpPr>
            <a:stCxn id="6" idx="1"/>
            <a:endCxn id="7" idx="0"/>
          </p:cNvCxnSpPr>
          <p:nvPr/>
        </p:nvCxnSpPr>
        <p:spPr>
          <a:xfrm rot="10800000">
            <a:off x="756085" y="4633892"/>
            <a:ext cx="892907" cy="288032"/>
          </a:xfrm>
          <a:prstGeom prst="curvedConnector4">
            <a:avLst>
              <a:gd name="adj1" fmla="val 7662"/>
              <a:gd name="adj2" fmla="val 35227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Connector: Curved 45">
            <a:extLst>
              <a:ext uri="{FF2B5EF4-FFF2-40B4-BE49-F238E27FC236}">
                <a16:creationId xmlns:a16="http://schemas.microsoft.com/office/drawing/2014/main" id="{934F79C5-C270-4DCA-A3BD-09FA818AC198}"/>
              </a:ext>
            </a:extLst>
          </p:cNvPr>
          <p:cNvCxnSpPr>
            <a:stCxn id="6" idx="3"/>
            <a:endCxn id="18" idx="3"/>
          </p:cNvCxnSpPr>
          <p:nvPr/>
        </p:nvCxnSpPr>
        <p:spPr>
          <a:xfrm flipH="1">
            <a:off x="5015875" y="4921924"/>
            <a:ext cx="2" cy="576064"/>
          </a:xfrm>
          <a:prstGeom prst="curvedConnector3">
            <a:avLst>
              <a:gd name="adj1" fmla="val -1143000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Connector: Curved 47">
            <a:extLst>
              <a:ext uri="{FF2B5EF4-FFF2-40B4-BE49-F238E27FC236}">
                <a16:creationId xmlns:a16="http://schemas.microsoft.com/office/drawing/2014/main" id="{F090F6A2-1FFB-4BD0-BB31-65236A939144}"/>
              </a:ext>
            </a:extLst>
          </p:cNvPr>
          <p:cNvCxnSpPr>
            <a:stCxn id="18" idx="3"/>
            <a:endCxn id="10" idx="1"/>
          </p:cNvCxnSpPr>
          <p:nvPr/>
        </p:nvCxnSpPr>
        <p:spPr>
          <a:xfrm flipV="1">
            <a:off x="5015875" y="4696826"/>
            <a:ext cx="3579877" cy="801162"/>
          </a:xfrm>
          <a:prstGeom prst="curvedConnector3">
            <a:avLst>
              <a:gd name="adj1" fmla="val 34948"/>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30845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fade">
                                      <p:cBhvr>
                                        <p:cTn id="12" dur="500"/>
                                        <p:tgtEl>
                                          <p:spTgt spid="17"/>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500"/>
                                        <p:tgtEl>
                                          <p:spTgt spid="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fade">
                                      <p:cBhvr>
                                        <p:cTn id="27" dur="500"/>
                                        <p:tgtEl>
                                          <p:spTgt spid="1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fade">
                                      <p:cBhvr>
                                        <p:cTn id="30" dur="500"/>
                                        <p:tgtEl>
                                          <p:spTgt spid="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8"/>
                                        </p:tgtEl>
                                        <p:attrNameLst>
                                          <p:attrName>style.visibility</p:attrName>
                                        </p:attrNameLst>
                                      </p:cBhvr>
                                      <p:to>
                                        <p:strVal val="visible"/>
                                      </p:to>
                                    </p:set>
                                    <p:animEffect transition="in" filter="fade">
                                      <p:cBhvr>
                                        <p:cTn id="36" dur="500"/>
                                        <p:tgtEl>
                                          <p:spTgt spid="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9"/>
                                        </p:tgtEl>
                                        <p:attrNameLst>
                                          <p:attrName>style.visibility</p:attrName>
                                        </p:attrNameLst>
                                      </p:cBhvr>
                                      <p:to>
                                        <p:strVal val="visible"/>
                                      </p:to>
                                    </p:set>
                                    <p:animEffect transition="in" filter="fade">
                                      <p:cBhvr>
                                        <p:cTn id="39" dur="500"/>
                                        <p:tgtEl>
                                          <p:spTgt spid="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Effect transition="in" filter="fade">
                                      <p:cBhvr>
                                        <p:cTn id="42" dur="500"/>
                                        <p:tgtEl>
                                          <p:spTgt spid="10"/>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2"/>
                                        </p:tgtEl>
                                        <p:attrNameLst>
                                          <p:attrName>style.visibility</p:attrName>
                                        </p:attrNameLst>
                                      </p:cBhvr>
                                      <p:to>
                                        <p:strVal val="visible"/>
                                      </p:to>
                                    </p:set>
                                    <p:animEffect transition="in" filter="fade">
                                      <p:cBhvr>
                                        <p:cTn id="45" dur="500"/>
                                        <p:tgtEl>
                                          <p:spTgt spid="12"/>
                                        </p:tgtEl>
                                      </p:cBhvr>
                                    </p:animEffect>
                                  </p:childTnLst>
                                </p:cTn>
                              </p:par>
                            </p:childTnLst>
                          </p:cTn>
                        </p:par>
                      </p:childTnLst>
                    </p:cTn>
                  </p:par>
                  <p:par>
                    <p:cTn id="46" fill="hold">
                      <p:stCondLst>
                        <p:cond delay="indefinite"/>
                      </p:stCondLst>
                      <p:childTnLst>
                        <p:par>
                          <p:cTn id="47" fill="hold">
                            <p:stCondLst>
                              <p:cond delay="0"/>
                            </p:stCondLst>
                            <p:childTnLst>
                              <p:par>
                                <p:cTn id="48" presetID="10" presetClass="entr" presetSubtype="0" fill="hold" nodeType="clickEffect">
                                  <p:stCondLst>
                                    <p:cond delay="0"/>
                                  </p:stCondLst>
                                  <p:childTnLst>
                                    <p:set>
                                      <p:cBhvr>
                                        <p:cTn id="49" dur="1" fill="hold">
                                          <p:stCondLst>
                                            <p:cond delay="0"/>
                                          </p:stCondLst>
                                        </p:cTn>
                                        <p:tgtEl>
                                          <p:spTgt spid="26"/>
                                        </p:tgtEl>
                                        <p:attrNameLst>
                                          <p:attrName>style.visibility</p:attrName>
                                        </p:attrNameLst>
                                      </p:cBhvr>
                                      <p:to>
                                        <p:strVal val="visible"/>
                                      </p:to>
                                    </p:set>
                                    <p:animEffect transition="in" filter="fade">
                                      <p:cBhvr>
                                        <p:cTn id="50" dur="500"/>
                                        <p:tgtEl>
                                          <p:spTgt spid="26"/>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nodeType="clickEffect">
                                  <p:stCondLst>
                                    <p:cond delay="0"/>
                                  </p:stCondLst>
                                  <p:childTnLst>
                                    <p:set>
                                      <p:cBhvr>
                                        <p:cTn id="54" dur="1" fill="hold">
                                          <p:stCondLst>
                                            <p:cond delay="0"/>
                                          </p:stCondLst>
                                        </p:cTn>
                                        <p:tgtEl>
                                          <p:spTgt spid="28"/>
                                        </p:tgtEl>
                                        <p:attrNameLst>
                                          <p:attrName>style.visibility</p:attrName>
                                        </p:attrNameLst>
                                      </p:cBhvr>
                                      <p:to>
                                        <p:strVal val="visible"/>
                                      </p:to>
                                    </p:set>
                                    <p:animEffect transition="in" filter="fade">
                                      <p:cBhvr>
                                        <p:cTn id="55" dur="500"/>
                                        <p:tgtEl>
                                          <p:spTgt spid="28"/>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nodeType="clickEffect">
                                  <p:stCondLst>
                                    <p:cond delay="0"/>
                                  </p:stCondLst>
                                  <p:childTnLst>
                                    <p:set>
                                      <p:cBhvr>
                                        <p:cTn id="59" dur="1" fill="hold">
                                          <p:stCondLst>
                                            <p:cond delay="0"/>
                                          </p:stCondLst>
                                        </p:cTn>
                                        <p:tgtEl>
                                          <p:spTgt spid="31"/>
                                        </p:tgtEl>
                                        <p:attrNameLst>
                                          <p:attrName>style.visibility</p:attrName>
                                        </p:attrNameLst>
                                      </p:cBhvr>
                                      <p:to>
                                        <p:strVal val="visible"/>
                                      </p:to>
                                    </p:set>
                                    <p:animEffect transition="in" filter="fade">
                                      <p:cBhvr>
                                        <p:cTn id="60" dur="500"/>
                                        <p:tgtEl>
                                          <p:spTgt spid="31"/>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34"/>
                                        </p:tgtEl>
                                        <p:attrNameLst>
                                          <p:attrName>style.visibility</p:attrName>
                                        </p:attrNameLst>
                                      </p:cBhvr>
                                      <p:to>
                                        <p:strVal val="visible"/>
                                      </p:to>
                                    </p:set>
                                    <p:animEffect transition="in" filter="fade">
                                      <p:cBhvr>
                                        <p:cTn id="65" dur="500"/>
                                        <p:tgtEl>
                                          <p:spTgt spid="34"/>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nodeType="clickEffect">
                                  <p:stCondLst>
                                    <p:cond delay="0"/>
                                  </p:stCondLst>
                                  <p:childTnLst>
                                    <p:set>
                                      <p:cBhvr>
                                        <p:cTn id="69" dur="1" fill="hold">
                                          <p:stCondLst>
                                            <p:cond delay="0"/>
                                          </p:stCondLst>
                                        </p:cTn>
                                        <p:tgtEl>
                                          <p:spTgt spid="36"/>
                                        </p:tgtEl>
                                        <p:attrNameLst>
                                          <p:attrName>style.visibility</p:attrName>
                                        </p:attrNameLst>
                                      </p:cBhvr>
                                      <p:to>
                                        <p:strVal val="visible"/>
                                      </p:to>
                                    </p:set>
                                    <p:animEffect transition="in" filter="fade">
                                      <p:cBhvr>
                                        <p:cTn id="70" dur="500"/>
                                        <p:tgtEl>
                                          <p:spTgt spid="36"/>
                                        </p:tgtEl>
                                      </p:cBhvr>
                                    </p:animEffect>
                                  </p:childTnLst>
                                </p:cTn>
                              </p:par>
                            </p:childTnLst>
                          </p:cTn>
                        </p:par>
                      </p:childTnLst>
                    </p:cTn>
                  </p:par>
                  <p:par>
                    <p:cTn id="71" fill="hold">
                      <p:stCondLst>
                        <p:cond delay="indefinite"/>
                      </p:stCondLst>
                      <p:childTnLst>
                        <p:par>
                          <p:cTn id="72" fill="hold">
                            <p:stCondLst>
                              <p:cond delay="0"/>
                            </p:stCondLst>
                            <p:childTnLst>
                              <p:par>
                                <p:cTn id="73" presetID="10" presetClass="entr" presetSubtype="0" fill="hold" nodeType="clickEffect">
                                  <p:stCondLst>
                                    <p:cond delay="0"/>
                                  </p:stCondLst>
                                  <p:childTnLst>
                                    <p:set>
                                      <p:cBhvr>
                                        <p:cTn id="74" dur="1" fill="hold">
                                          <p:stCondLst>
                                            <p:cond delay="0"/>
                                          </p:stCondLst>
                                        </p:cTn>
                                        <p:tgtEl>
                                          <p:spTgt spid="38"/>
                                        </p:tgtEl>
                                        <p:attrNameLst>
                                          <p:attrName>style.visibility</p:attrName>
                                        </p:attrNameLst>
                                      </p:cBhvr>
                                      <p:to>
                                        <p:strVal val="visible"/>
                                      </p:to>
                                    </p:set>
                                    <p:animEffect transition="in" filter="fade">
                                      <p:cBhvr>
                                        <p:cTn id="75" dur="500"/>
                                        <p:tgtEl>
                                          <p:spTgt spid="38"/>
                                        </p:tgtEl>
                                      </p:cBhvr>
                                    </p:animEffec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nodeType="clickEffect">
                                  <p:stCondLst>
                                    <p:cond delay="0"/>
                                  </p:stCondLst>
                                  <p:childTnLst>
                                    <p:set>
                                      <p:cBhvr>
                                        <p:cTn id="79" dur="1" fill="hold">
                                          <p:stCondLst>
                                            <p:cond delay="0"/>
                                          </p:stCondLst>
                                        </p:cTn>
                                        <p:tgtEl>
                                          <p:spTgt spid="43"/>
                                        </p:tgtEl>
                                        <p:attrNameLst>
                                          <p:attrName>style.visibility</p:attrName>
                                        </p:attrNameLst>
                                      </p:cBhvr>
                                      <p:to>
                                        <p:strVal val="visible"/>
                                      </p:to>
                                    </p:set>
                                    <p:animEffect transition="in" filter="fade">
                                      <p:cBhvr>
                                        <p:cTn id="80" dur="500"/>
                                        <p:tgtEl>
                                          <p:spTgt spid="43"/>
                                        </p:tgtEl>
                                      </p:cBhvr>
                                    </p:animEffec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nodeType="clickEffect">
                                  <p:stCondLst>
                                    <p:cond delay="0"/>
                                  </p:stCondLst>
                                  <p:childTnLst>
                                    <p:set>
                                      <p:cBhvr>
                                        <p:cTn id="84" dur="1" fill="hold">
                                          <p:stCondLst>
                                            <p:cond delay="0"/>
                                          </p:stCondLst>
                                        </p:cTn>
                                        <p:tgtEl>
                                          <p:spTgt spid="46"/>
                                        </p:tgtEl>
                                        <p:attrNameLst>
                                          <p:attrName>style.visibility</p:attrName>
                                        </p:attrNameLst>
                                      </p:cBhvr>
                                      <p:to>
                                        <p:strVal val="visible"/>
                                      </p:to>
                                    </p:set>
                                    <p:animEffect transition="in" filter="fade">
                                      <p:cBhvr>
                                        <p:cTn id="85" dur="500"/>
                                        <p:tgtEl>
                                          <p:spTgt spid="46"/>
                                        </p:tgtEl>
                                      </p:cBhvr>
                                    </p:animEffect>
                                  </p:childTnLst>
                                </p:cTn>
                              </p:par>
                            </p:childTnLst>
                          </p:cTn>
                        </p:par>
                      </p:childTnLst>
                    </p:cTn>
                  </p:par>
                  <p:par>
                    <p:cTn id="86" fill="hold">
                      <p:stCondLst>
                        <p:cond delay="indefinite"/>
                      </p:stCondLst>
                      <p:childTnLst>
                        <p:par>
                          <p:cTn id="87" fill="hold">
                            <p:stCondLst>
                              <p:cond delay="0"/>
                            </p:stCondLst>
                            <p:childTnLst>
                              <p:par>
                                <p:cTn id="88" presetID="10" presetClass="entr" presetSubtype="0" fill="hold" nodeType="clickEffect">
                                  <p:stCondLst>
                                    <p:cond delay="0"/>
                                  </p:stCondLst>
                                  <p:childTnLst>
                                    <p:set>
                                      <p:cBhvr>
                                        <p:cTn id="89" dur="1" fill="hold">
                                          <p:stCondLst>
                                            <p:cond delay="0"/>
                                          </p:stCondLst>
                                        </p:cTn>
                                        <p:tgtEl>
                                          <p:spTgt spid="48"/>
                                        </p:tgtEl>
                                        <p:attrNameLst>
                                          <p:attrName>style.visibility</p:attrName>
                                        </p:attrNameLst>
                                      </p:cBhvr>
                                      <p:to>
                                        <p:strVal val="visible"/>
                                      </p:to>
                                    </p:set>
                                    <p:animEffect transition="in" filter="fade">
                                      <p:cBhvr>
                                        <p:cTn id="90"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2" grpId="0" animBg="1"/>
      <p:bldP spid="13" grpId="0" animBg="1"/>
      <p:bldP spid="14" grpId="0" animBg="1"/>
      <p:bldP spid="15" grpId="0" animBg="1"/>
      <p:bldP spid="16" grpId="0" animBg="1"/>
      <p:bldP spid="17" grpId="0" animBg="1"/>
      <p:bldP spid="18"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DMF_RequestTarget</a:t>
            </a:r>
            <a:endParaRPr lang="zh-TW" altLang="en-US" sz="4800" dirty="0"/>
          </a:p>
        </p:txBody>
      </p:sp>
      <p:sp>
        <p:nvSpPr>
          <p:cNvPr id="11" name="文字版面配置區 10"/>
          <p:cNvSpPr>
            <a:spLocks noGrp="1"/>
          </p:cNvSpPr>
          <p:nvPr>
            <p:ph type="body" sz="quarter" idx="10"/>
          </p:nvPr>
        </p:nvSpPr>
        <p:spPr>
          <a:xfrm>
            <a:off x="274638" y="1212850"/>
            <a:ext cx="11798026" cy="4490973"/>
          </a:xfrm>
        </p:spPr>
        <p:txBody>
          <a:bodyPr>
            <a:normAutofit/>
          </a:bodyPr>
          <a:lstStyle/>
          <a:p>
            <a:r>
              <a:rPr lang="en-US" altLang="zh-TW" sz="4000" dirty="0">
                <a:latin typeface="+mj-lt"/>
              </a:rPr>
              <a:t>Allows Client to send/receive data to underlying WDFIOTARGET by just sending a buffer instead of creating a WDFREQUEST.</a:t>
            </a:r>
            <a:endParaRPr lang="en-US" altLang="zh-TW" sz="4000" dirty="0"/>
          </a:p>
          <a:p>
            <a:pPr marL="514350" lvl="1" indent="-514350">
              <a:buFont typeface="Arial" panose="020B0604020202020204" pitchFamily="34" charset="0"/>
              <a:buChar char="•"/>
            </a:pPr>
            <a:r>
              <a:rPr lang="en-US" altLang="zh-TW" sz="2800" dirty="0"/>
              <a:t>Synchronous/Asynchronous calls are supported.</a:t>
            </a:r>
          </a:p>
          <a:p>
            <a:pPr marL="514350" lvl="1" indent="-514350">
              <a:buFont typeface="Arial" panose="020B0604020202020204" pitchFamily="34" charset="0"/>
              <a:buChar char="•"/>
            </a:pPr>
            <a:r>
              <a:rPr lang="en-US" altLang="zh-TW" sz="2800" dirty="0"/>
              <a:t>IOCTL/Read/Write calls are supported.</a:t>
            </a:r>
          </a:p>
          <a:p>
            <a:pPr marL="514350" lvl="1" indent="-514350">
              <a:buFont typeface="Arial" panose="020B0604020202020204" pitchFamily="34" charset="0"/>
              <a:buChar char="•"/>
            </a:pPr>
            <a:r>
              <a:rPr lang="en-US" altLang="zh-TW" sz="2800" dirty="0"/>
              <a:t>Target WDFIOTARGET is set by the Client.</a:t>
            </a:r>
          </a:p>
          <a:p>
            <a:pPr marL="514350" lvl="1" indent="-514350">
              <a:buFont typeface="Arial" panose="020B0604020202020204" pitchFamily="34" charset="0"/>
              <a:buChar char="•"/>
            </a:pPr>
            <a:r>
              <a:rPr lang="en-US" altLang="zh-TW" sz="2800" dirty="0"/>
              <a:t>This Module is used by other high-level Modules that expose the same functionality for their Clients.</a:t>
            </a:r>
          </a:p>
          <a:p>
            <a:pPr marL="514350" lvl="1" indent="-514350">
              <a:buFont typeface="+mj-lt"/>
              <a:buAutoNum type="arabicPeriod"/>
            </a:pPr>
            <a:endParaRPr lang="en-US" altLang="zh-TW" sz="2800" dirty="0"/>
          </a:p>
          <a:p>
            <a:pPr marL="514350" lvl="1" indent="-514350">
              <a:buFont typeface="+mj-lt"/>
              <a:buAutoNum type="arabicPeriod"/>
            </a:pPr>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dirty="0"/>
          </a:p>
        </p:txBody>
      </p:sp>
    </p:spTree>
    <p:extLst>
      <p:ext uri="{BB962C8B-B14F-4D97-AF65-F5344CB8AC3E}">
        <p14:creationId xmlns:p14="http://schemas.microsoft.com/office/powerpoint/2010/main" val="4058035717"/>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DMF_ContinuousRequestTarget</a:t>
            </a:r>
            <a:endParaRPr lang="zh-TW" altLang="en-US" sz="4800" dirty="0"/>
          </a:p>
        </p:txBody>
      </p:sp>
      <p:sp>
        <p:nvSpPr>
          <p:cNvPr id="11" name="文字版面配置區 10"/>
          <p:cNvSpPr>
            <a:spLocks noGrp="1"/>
          </p:cNvSpPr>
          <p:nvPr>
            <p:ph type="body" sz="quarter" idx="10"/>
          </p:nvPr>
        </p:nvSpPr>
        <p:spPr>
          <a:xfrm>
            <a:off x="274638" y="1212850"/>
            <a:ext cx="11798026" cy="5312494"/>
          </a:xfrm>
        </p:spPr>
        <p:txBody>
          <a:bodyPr>
            <a:normAutofit fontScale="92500" lnSpcReduction="20000"/>
          </a:bodyPr>
          <a:lstStyle/>
          <a:p>
            <a:r>
              <a:rPr lang="en-US" altLang="zh-TW" sz="4000" dirty="0">
                <a:latin typeface="+mj-lt"/>
              </a:rPr>
              <a:t>Allows Client to automatically create, send and receive multiple buffers to a WDFIOTARGET.</a:t>
            </a:r>
            <a:endParaRPr lang="en-US" altLang="zh-TW" sz="4000" dirty="0"/>
          </a:p>
          <a:p>
            <a:pPr marL="514350" lvl="1" indent="-514350">
              <a:buFont typeface="+mj-lt"/>
              <a:buAutoNum type="arabicPeriod"/>
            </a:pPr>
            <a:r>
              <a:rPr lang="en-US" altLang="zh-TW" sz="2800" dirty="0"/>
              <a:t>This Module is similar to </a:t>
            </a:r>
            <a:r>
              <a:rPr lang="en-US" altLang="zh-TW" sz="2800" dirty="0" err="1"/>
              <a:t>WdfUsbContinuousReader</a:t>
            </a:r>
            <a:r>
              <a:rPr lang="en-US" altLang="zh-TW" sz="2800" dirty="0"/>
              <a:t> except that this Module works for any WDFIOTARGET.</a:t>
            </a:r>
          </a:p>
          <a:p>
            <a:pPr marL="514350" lvl="1" indent="-514350">
              <a:buFont typeface="+mj-lt"/>
              <a:buAutoNum type="arabicPeriod"/>
            </a:pPr>
            <a:r>
              <a:rPr lang="en-US" altLang="zh-TW" sz="2800" dirty="0"/>
              <a:t>Client specifies number of buffers and size/type of each buffer. Module automatically allocates memory and WDFREQUESTS and sends them to the WDFIOTARGET specified by the Client.</a:t>
            </a:r>
          </a:p>
          <a:p>
            <a:pPr marL="514350" lvl="1" indent="-514350">
              <a:buFont typeface="+mj-lt"/>
              <a:buAutoNum type="arabicPeriod"/>
            </a:pPr>
            <a:r>
              <a:rPr lang="en-US" altLang="zh-TW" sz="2800" dirty="0"/>
              <a:t>Client specifies Input Buffer Callback so that the Client can populate buffers prior to being sent.</a:t>
            </a:r>
          </a:p>
          <a:p>
            <a:pPr marL="514350" lvl="1" indent="-514350">
              <a:buFont typeface="+mj-lt"/>
              <a:buAutoNum type="arabicPeriod"/>
            </a:pPr>
            <a:r>
              <a:rPr lang="en-US" altLang="zh-TW" sz="2800" dirty="0"/>
              <a:t>Client specifies Output Buffer Callback so that the Client can extract data from buffers after the WDFIOTARGET completes them. Afterward, Module automatically sends them back to the WDFIOTARGET.</a:t>
            </a:r>
          </a:p>
          <a:p>
            <a:pPr marL="514350" lvl="1" indent="-514350">
              <a:buFont typeface="+mj-lt"/>
              <a:buAutoNum type="arabicPeriod"/>
            </a:pPr>
            <a:r>
              <a:rPr lang="en-US" altLang="zh-TW" sz="2800" dirty="0"/>
              <a:t>The Module implements proper rundown logic when it is time to stop sending buffers.</a:t>
            </a:r>
          </a:p>
          <a:p>
            <a:pPr marL="514350" lvl="1" indent="-514350">
              <a:buFont typeface="+mj-lt"/>
              <a:buAutoNum type="arabicPeriod"/>
            </a:pPr>
            <a:r>
              <a:rPr lang="en-US" altLang="zh-TW" sz="2800" dirty="0"/>
              <a:t>This Module is also used by high-level Modules that expose this functionality for their Clients.</a:t>
            </a:r>
          </a:p>
          <a:p>
            <a:pPr marL="514350" lvl="1" indent="-514350">
              <a:buFont typeface="+mj-lt"/>
              <a:buAutoNum type="arabicPeriod"/>
            </a:pPr>
            <a:endParaRPr lang="en-US" altLang="zh-TW" sz="2800" dirty="0"/>
          </a:p>
          <a:p>
            <a:pPr marL="514350" lvl="1" indent="-514350">
              <a:buFont typeface="+mj-lt"/>
              <a:buAutoNum type="arabicPeriod"/>
            </a:pPr>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dirty="0"/>
          </a:p>
        </p:txBody>
      </p:sp>
    </p:spTree>
    <p:extLst>
      <p:ext uri="{BB962C8B-B14F-4D97-AF65-F5344CB8AC3E}">
        <p14:creationId xmlns:p14="http://schemas.microsoft.com/office/powerpoint/2010/main" val="4139729940"/>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74639" y="295274"/>
            <a:ext cx="5389313" cy="917575"/>
          </a:xfrm>
        </p:spPr>
        <p:txBody>
          <a:bodyPr/>
          <a:lstStyle/>
          <a:p>
            <a:r>
              <a:rPr lang="en-US" altLang="zh-TW" sz="4800" dirty="0"/>
              <a:t>DMF_IoctlHandler</a:t>
            </a:r>
            <a:endParaRPr lang="zh-TW" altLang="en-US" sz="4800" dirty="0"/>
          </a:p>
        </p:txBody>
      </p:sp>
      <p:sp>
        <p:nvSpPr>
          <p:cNvPr id="11" name="文字版面配置區 10"/>
          <p:cNvSpPr>
            <a:spLocks noGrp="1"/>
          </p:cNvSpPr>
          <p:nvPr>
            <p:ph type="body" sz="quarter" idx="10"/>
          </p:nvPr>
        </p:nvSpPr>
        <p:spPr>
          <a:xfrm>
            <a:off x="274638" y="1212850"/>
            <a:ext cx="11798026" cy="5456510"/>
          </a:xfrm>
        </p:spPr>
        <p:txBody>
          <a:bodyPr>
            <a:normAutofit/>
          </a:bodyPr>
          <a:lstStyle/>
          <a:p>
            <a:r>
              <a:rPr lang="en-US" altLang="zh-TW" sz="4000" dirty="0">
                <a:latin typeface="+mj-lt"/>
              </a:rPr>
              <a:t>Given a table of each supported IOCTL along with the appropriate minimum input/output buffer sizes, this Module automatically validates IOCTLs that arrive.</a:t>
            </a:r>
            <a:endParaRPr lang="en-US" altLang="zh-TW" sz="4000" dirty="0"/>
          </a:p>
          <a:p>
            <a:pPr marL="514350" lvl="1" indent="-514350">
              <a:buFont typeface="+mj-lt"/>
              <a:buAutoNum type="arabicPeriod"/>
            </a:pPr>
            <a:r>
              <a:rPr lang="en-US" altLang="zh-TW" sz="2800" dirty="0"/>
              <a:t>There is an option to also validate if the caller is running “As Administrator”.</a:t>
            </a:r>
          </a:p>
          <a:p>
            <a:pPr marL="514350" lvl="1" indent="-514350">
              <a:buFont typeface="+mj-lt"/>
              <a:buAutoNum type="arabicPeriod"/>
            </a:pPr>
            <a:r>
              <a:rPr lang="en-US" altLang="zh-TW" sz="2800" dirty="0"/>
              <a:t>Also, there is an option for Client control of access based on file handle.</a:t>
            </a:r>
          </a:p>
          <a:p>
            <a:pPr marL="514350" lvl="1" indent="-514350">
              <a:buFont typeface="+mj-lt"/>
              <a:buAutoNum type="arabicPeriod"/>
            </a:pPr>
            <a:r>
              <a:rPr lang="en-US" altLang="zh-TW" sz="2800" dirty="0"/>
              <a:t>After the Module validates the IOCTL, its input/output buffers are extracted and presented to the Client in a callback function. </a:t>
            </a:r>
          </a:p>
          <a:p>
            <a:pPr marL="514350" lvl="1" indent="-514350">
              <a:buFont typeface="+mj-lt"/>
              <a:buAutoNum type="arabicPeriod"/>
            </a:pPr>
            <a:r>
              <a:rPr lang="en-US" altLang="zh-TW" sz="2800" dirty="0"/>
              <a:t>Client just needs to use the buffers as needed.</a:t>
            </a:r>
          </a:p>
          <a:p>
            <a:pPr marL="514350" lvl="1" indent="-514350">
              <a:buFont typeface="+mj-lt"/>
              <a:buAutoNum type="arabicPeriod"/>
            </a:pPr>
            <a:r>
              <a:rPr lang="en-US" altLang="zh-TW" sz="2800" dirty="0"/>
              <a:t>Client returns STATUS_PENDING to retain the buffers (and WDFREQUEST). Otherwise, the Module will automatically complete the WDFREQUEST on behalf of the Client using the NTSTATUS the Client returns from the callback.</a:t>
            </a:r>
          </a:p>
          <a:p>
            <a:pPr marL="514350" lvl="1" indent="-514350">
              <a:buFont typeface="+mj-lt"/>
              <a:buAutoNum type="arabicPeriod"/>
            </a:pPr>
            <a:endParaRPr lang="en-US" altLang="zh-TW" sz="2800" dirty="0"/>
          </a:p>
          <a:p>
            <a:pPr marL="514350" lvl="1" indent="-514350">
              <a:buFont typeface="+mj-lt"/>
              <a:buAutoNum type="arabicPeriod"/>
            </a:pPr>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sz="2800" dirty="0"/>
          </a:p>
          <a:p>
            <a:pPr lvl="1"/>
            <a:endParaRPr lang="en-US" altLang="zh-TW" dirty="0"/>
          </a:p>
        </p:txBody>
      </p:sp>
    </p:spTree>
    <p:extLst>
      <p:ext uri="{BB962C8B-B14F-4D97-AF65-F5344CB8AC3E}">
        <p14:creationId xmlns:p14="http://schemas.microsoft.com/office/powerpoint/2010/main" val="1465369759"/>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55108" y="44625"/>
            <a:ext cx="11889564" cy="774666"/>
          </a:xfrm>
        </p:spPr>
        <p:txBody>
          <a:bodyPr/>
          <a:lstStyle/>
          <a:p>
            <a:r>
              <a:rPr lang="en-US" altLang="zh-TW" sz="4800" dirty="0"/>
              <a:t>Modules in Library</a:t>
            </a:r>
            <a:endParaRPr lang="zh-TW" altLang="en-US" sz="4800" dirty="0"/>
          </a:p>
        </p:txBody>
      </p:sp>
      <p:pic>
        <p:nvPicPr>
          <p:cNvPr id="3" name="Picture 2">
            <a:extLst>
              <a:ext uri="{FF2B5EF4-FFF2-40B4-BE49-F238E27FC236}">
                <a16:creationId xmlns:a16="http://schemas.microsoft.com/office/drawing/2014/main" id="{D694627A-7347-47BC-8308-279A6C800E95}"/>
              </a:ext>
            </a:extLst>
          </p:cNvPr>
          <p:cNvPicPr>
            <a:picLocks noChangeAspect="1"/>
          </p:cNvPicPr>
          <p:nvPr/>
        </p:nvPicPr>
        <p:blipFill>
          <a:blip r:embed="rId3"/>
          <a:stretch>
            <a:fillRect/>
          </a:stretch>
        </p:blipFill>
        <p:spPr>
          <a:xfrm>
            <a:off x="532178" y="1127149"/>
            <a:ext cx="3133725" cy="2447925"/>
          </a:xfrm>
          <a:prstGeom prst="rect">
            <a:avLst/>
          </a:prstGeom>
        </p:spPr>
      </p:pic>
      <p:pic>
        <p:nvPicPr>
          <p:cNvPr id="6" name="Picture 5">
            <a:extLst>
              <a:ext uri="{FF2B5EF4-FFF2-40B4-BE49-F238E27FC236}">
                <a16:creationId xmlns:a16="http://schemas.microsoft.com/office/drawing/2014/main" id="{2F435983-8409-42BC-86AA-586FF53BD821}"/>
              </a:ext>
            </a:extLst>
          </p:cNvPr>
          <p:cNvPicPr>
            <a:picLocks noChangeAspect="1"/>
          </p:cNvPicPr>
          <p:nvPr/>
        </p:nvPicPr>
        <p:blipFill>
          <a:blip r:embed="rId4"/>
          <a:stretch>
            <a:fillRect/>
          </a:stretch>
        </p:blipFill>
        <p:spPr>
          <a:xfrm>
            <a:off x="7730033" y="1141437"/>
            <a:ext cx="3838575" cy="4391025"/>
          </a:xfrm>
          <a:prstGeom prst="rect">
            <a:avLst/>
          </a:prstGeom>
        </p:spPr>
      </p:pic>
      <p:sp>
        <p:nvSpPr>
          <p:cNvPr id="9" name="Rectangle: Rounded Corners 8">
            <a:extLst>
              <a:ext uri="{FF2B5EF4-FFF2-40B4-BE49-F238E27FC236}">
                <a16:creationId xmlns:a16="http://schemas.microsoft.com/office/drawing/2014/main" id="{6E6EC6CB-9E51-4B76-A019-95D72F6E103E}"/>
              </a:ext>
            </a:extLst>
          </p:cNvPr>
          <p:cNvSpPr/>
          <p:nvPr/>
        </p:nvSpPr>
        <p:spPr>
          <a:xfrm>
            <a:off x="4367808" y="6334042"/>
            <a:ext cx="7801818" cy="407326"/>
          </a:xfrm>
          <a:prstGeom prst="round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t>Goal: Make it easier for driver writers to think using </a:t>
            </a:r>
            <a:r>
              <a:rPr lang="en-US" altLang="zh-TW" b="1" u="sng" dirty="0"/>
              <a:t>high-level constructs</a:t>
            </a:r>
            <a:r>
              <a:rPr lang="en-US" altLang="zh-TW" dirty="0"/>
              <a:t>.</a:t>
            </a:r>
            <a:endParaRPr lang="en-US" dirty="0"/>
          </a:p>
        </p:txBody>
      </p:sp>
      <p:sp>
        <p:nvSpPr>
          <p:cNvPr id="4" name="Rectangle: Rounded Corners 3">
            <a:extLst>
              <a:ext uri="{FF2B5EF4-FFF2-40B4-BE49-F238E27FC236}">
                <a16:creationId xmlns:a16="http://schemas.microsoft.com/office/drawing/2014/main" id="{A38D3F33-93A7-4C87-9932-EBF6A5683A44}"/>
              </a:ext>
            </a:extLst>
          </p:cNvPr>
          <p:cNvSpPr/>
          <p:nvPr/>
        </p:nvSpPr>
        <p:spPr>
          <a:xfrm>
            <a:off x="8184232" y="4655541"/>
            <a:ext cx="2736304"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Rounded Corners 10">
            <a:extLst>
              <a:ext uri="{FF2B5EF4-FFF2-40B4-BE49-F238E27FC236}">
                <a16:creationId xmlns:a16="http://schemas.microsoft.com/office/drawing/2014/main" id="{260C4084-F883-40C0-9942-E84E9402F198}"/>
              </a:ext>
            </a:extLst>
          </p:cNvPr>
          <p:cNvSpPr/>
          <p:nvPr/>
        </p:nvSpPr>
        <p:spPr>
          <a:xfrm>
            <a:off x="1055440" y="1700773"/>
            <a:ext cx="2160240" cy="29047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E25F8356-5F62-4504-B625-67A797EF4F1C}"/>
              </a:ext>
            </a:extLst>
          </p:cNvPr>
          <p:cNvSpPr/>
          <p:nvPr/>
        </p:nvSpPr>
        <p:spPr>
          <a:xfrm>
            <a:off x="8184232" y="2511776"/>
            <a:ext cx="2736304"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4B35A8DF-FD21-4C49-86AE-074655AE7E3C}"/>
              </a:ext>
            </a:extLst>
          </p:cNvPr>
          <p:cNvPicPr>
            <a:picLocks noChangeAspect="1"/>
          </p:cNvPicPr>
          <p:nvPr/>
        </p:nvPicPr>
        <p:blipFill>
          <a:blip r:embed="rId5"/>
          <a:stretch>
            <a:fillRect/>
          </a:stretch>
        </p:blipFill>
        <p:spPr>
          <a:xfrm>
            <a:off x="3797730" y="1141437"/>
            <a:ext cx="3800475" cy="5095875"/>
          </a:xfrm>
          <a:prstGeom prst="rect">
            <a:avLst/>
          </a:prstGeom>
        </p:spPr>
      </p:pic>
      <p:sp>
        <p:nvSpPr>
          <p:cNvPr id="10" name="Rectangle: Rounded Corners 9">
            <a:extLst>
              <a:ext uri="{FF2B5EF4-FFF2-40B4-BE49-F238E27FC236}">
                <a16:creationId xmlns:a16="http://schemas.microsoft.com/office/drawing/2014/main" id="{CF227B45-BC86-4CB3-9204-3EBEE8A6E2E4}"/>
              </a:ext>
            </a:extLst>
          </p:cNvPr>
          <p:cNvSpPr/>
          <p:nvPr/>
        </p:nvSpPr>
        <p:spPr>
          <a:xfrm>
            <a:off x="983432" y="3271408"/>
            <a:ext cx="2483760"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Rounded Corners 11">
            <a:extLst>
              <a:ext uri="{FF2B5EF4-FFF2-40B4-BE49-F238E27FC236}">
                <a16:creationId xmlns:a16="http://schemas.microsoft.com/office/drawing/2014/main" id="{6498931E-3824-4CA1-98A7-DFB85DED1452}"/>
              </a:ext>
            </a:extLst>
          </p:cNvPr>
          <p:cNvSpPr/>
          <p:nvPr/>
        </p:nvSpPr>
        <p:spPr>
          <a:xfrm>
            <a:off x="8174560" y="1754150"/>
            <a:ext cx="3250032"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BBF479D3-4F01-4166-8327-6B71CFF1098C}"/>
              </a:ext>
            </a:extLst>
          </p:cNvPr>
          <p:cNvSpPr/>
          <p:nvPr/>
        </p:nvSpPr>
        <p:spPr>
          <a:xfrm>
            <a:off x="4329814" y="1915235"/>
            <a:ext cx="2918313"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41C9CEC9-D54E-44BF-A74A-D56FF19C5F79}"/>
              </a:ext>
            </a:extLst>
          </p:cNvPr>
          <p:cNvSpPr/>
          <p:nvPr/>
        </p:nvSpPr>
        <p:spPr>
          <a:xfrm>
            <a:off x="4367809" y="4076273"/>
            <a:ext cx="1656184" cy="288032"/>
          </a:xfrm>
          <a:prstGeom prst="roundRect">
            <a:avLst/>
          </a:prstGeom>
          <a:noFill/>
          <a:ln w="508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5704895"/>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Part 3 Summary</a:t>
            </a:r>
            <a:endParaRPr lang="zh-TW" altLang="en-US" sz="4800" dirty="0"/>
          </a:p>
        </p:txBody>
      </p:sp>
      <p:sp>
        <p:nvSpPr>
          <p:cNvPr id="11" name="文字版面配置區 10"/>
          <p:cNvSpPr>
            <a:spLocks noGrp="1"/>
          </p:cNvSpPr>
          <p:nvPr>
            <p:ph type="body" sz="quarter" idx="10"/>
          </p:nvPr>
        </p:nvSpPr>
        <p:spPr>
          <a:xfrm>
            <a:off x="274639" y="1124744"/>
            <a:ext cx="11726018" cy="5328592"/>
          </a:xfrm>
        </p:spPr>
        <p:txBody>
          <a:bodyPr>
            <a:normAutofit/>
          </a:bodyPr>
          <a:lstStyle/>
          <a:p>
            <a:pPr lvl="1"/>
            <a:r>
              <a:rPr lang="en-US" altLang="zh-TW" sz="2800" dirty="0"/>
              <a:t>This section has shown how small, simple Modules are used to build bigger, more complex Modules. In turn, those Modules can be used to build even bigger, more complex Modules, and so on and so on…</a:t>
            </a:r>
          </a:p>
          <a:p>
            <a:pPr marL="457200" lvl="1" indent="-457200">
              <a:buFont typeface="+mj-lt"/>
              <a:buAutoNum type="arabicPeriod"/>
            </a:pPr>
            <a:endParaRPr lang="en-US" altLang="zh-TW" dirty="0"/>
          </a:p>
          <a:p>
            <a:pPr marL="685800" lvl="2" indent="-457200">
              <a:buFont typeface="+mj-lt"/>
              <a:buAutoNum type="arabicPeriod"/>
            </a:pPr>
            <a:r>
              <a:rPr lang="en-US" altLang="zh-TW" sz="2400" dirty="0"/>
              <a:t>One can see how each Module is its own self-contained layer. It only worries about its own tasks and code.</a:t>
            </a:r>
          </a:p>
          <a:p>
            <a:pPr marL="685800" lvl="2" indent="-457200">
              <a:buFont typeface="+mj-lt"/>
              <a:buAutoNum type="arabicPeriod"/>
            </a:pPr>
            <a:r>
              <a:rPr lang="en-US" altLang="zh-TW" sz="2400" dirty="0"/>
              <a:t>As stated before, Modules are like Lego pieces.</a:t>
            </a:r>
          </a:p>
          <a:p>
            <a:pPr marL="685800" lvl="2" indent="-457200">
              <a:buFont typeface="+mj-lt"/>
              <a:buAutoNum type="arabicPeriod"/>
            </a:pPr>
            <a:r>
              <a:rPr lang="en-US" altLang="zh-TW" sz="2400" dirty="0"/>
              <a:t>It is up to you and your imagination how to combine Modules.</a:t>
            </a:r>
          </a:p>
          <a:p>
            <a:pPr marL="685800" lvl="2" indent="-457200">
              <a:buFont typeface="+mj-lt"/>
              <a:buAutoNum type="arabicPeriod"/>
            </a:pPr>
            <a:r>
              <a:rPr lang="en-US" altLang="zh-TW" sz="2400" dirty="0"/>
              <a:t>It is up to you and your imagination what Module you write.</a:t>
            </a:r>
          </a:p>
          <a:p>
            <a:pPr marL="685800" lvl="2" indent="-457200">
              <a:buFont typeface="+mj-lt"/>
              <a:buAutoNum type="arabicPeriod"/>
            </a:pPr>
            <a:r>
              <a:rPr lang="en-US" altLang="zh-TW" sz="2400" dirty="0"/>
              <a:t>A Module can be an entire driver. Even that Module can become a Child of another Module.</a:t>
            </a:r>
          </a:p>
          <a:p>
            <a:pPr marL="685800" lvl="2" indent="-457200">
              <a:buFont typeface="+mj-lt"/>
              <a:buAutoNum type="arabicPeriod"/>
            </a:pPr>
            <a:r>
              <a:rPr lang="en-US" altLang="zh-TW" sz="2400" dirty="0"/>
              <a:t>If you do not like how a Module is implemented, you can write your own version.</a:t>
            </a:r>
          </a:p>
          <a:p>
            <a:pPr marL="685800" lvl="2" indent="-457200">
              <a:buFont typeface="+mj-lt"/>
              <a:buAutoNum type="arabicPeriod"/>
            </a:pPr>
            <a:r>
              <a:rPr lang="en-US" altLang="zh-TW" sz="2400" dirty="0"/>
              <a:t>If you need to add a Method to a Module, you can do so.</a:t>
            </a:r>
          </a:p>
        </p:txBody>
      </p:sp>
    </p:spTree>
    <p:extLst>
      <p:ext uri="{BB962C8B-B14F-4D97-AF65-F5344CB8AC3E}">
        <p14:creationId xmlns:p14="http://schemas.microsoft.com/office/powerpoint/2010/main" val="1128003966"/>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Part 4</a:t>
            </a:r>
            <a:endParaRPr lang="zh-TW" altLang="en-US" sz="4800" dirty="0"/>
          </a:p>
        </p:txBody>
      </p:sp>
      <p:sp>
        <p:nvSpPr>
          <p:cNvPr id="11" name="文字版面配置區 10"/>
          <p:cNvSpPr>
            <a:spLocks noGrp="1"/>
          </p:cNvSpPr>
          <p:nvPr>
            <p:ph type="body" sz="quarter" idx="10"/>
          </p:nvPr>
        </p:nvSpPr>
        <p:spPr>
          <a:xfrm>
            <a:off x="274638" y="1212850"/>
            <a:ext cx="11887200" cy="5349876"/>
          </a:xfrm>
        </p:spPr>
        <p:txBody>
          <a:bodyPr>
            <a:normAutofit/>
          </a:bodyPr>
          <a:lstStyle/>
          <a:p>
            <a:r>
              <a:rPr lang="en-US" altLang="zh-TW" sz="4000" dirty="0">
                <a:latin typeface="+mj-lt"/>
              </a:rPr>
              <a:t>Section Introduction</a:t>
            </a:r>
          </a:p>
          <a:p>
            <a:r>
              <a:rPr lang="en-US" altLang="zh-TW" dirty="0">
                <a:solidFill>
                  <a:schemeClr val="bg1"/>
                </a:solidFill>
              </a:rPr>
              <a:t>Review of Surface Modules and drivers that use DMF</a:t>
            </a:r>
          </a:p>
          <a:p>
            <a:r>
              <a:rPr lang="en-US" altLang="zh-TW" sz="4000" dirty="0">
                <a:latin typeface="+mj-lt"/>
              </a:rPr>
              <a:t>Section Agenda:</a:t>
            </a:r>
          </a:p>
          <a:p>
            <a:r>
              <a:rPr lang="en-US" altLang="zh-TW" dirty="0">
                <a:solidFill>
                  <a:schemeClr val="bg1"/>
                </a:solidFill>
              </a:rPr>
              <a:t>Surface Library Modules Overview</a:t>
            </a:r>
          </a:p>
          <a:p>
            <a:r>
              <a:rPr lang="en-US" altLang="zh-TW" dirty="0">
                <a:solidFill>
                  <a:schemeClr val="bg1"/>
                </a:solidFill>
              </a:rPr>
              <a:t>SurfaceButton</a:t>
            </a:r>
          </a:p>
          <a:p>
            <a:r>
              <a:rPr lang="en-US" altLang="zh-TW" dirty="0">
                <a:solidFill>
                  <a:schemeClr val="bg1"/>
                </a:solidFill>
              </a:rPr>
              <a:t>SurfaceAcpiNotify</a:t>
            </a:r>
          </a:p>
          <a:p>
            <a:r>
              <a:rPr lang="en-US" altLang="zh-TW" dirty="0">
                <a:solidFill>
                  <a:schemeClr val="bg1"/>
                </a:solidFill>
              </a:rPr>
              <a:t>SurfaceIntegrationDriver</a:t>
            </a:r>
          </a:p>
          <a:p>
            <a:r>
              <a:rPr lang="en-US" altLang="zh-TW" dirty="0">
                <a:solidFill>
                  <a:schemeClr val="bg1"/>
                </a:solidFill>
              </a:rPr>
              <a:t>SurfaceSarManager</a:t>
            </a:r>
          </a:p>
          <a:p>
            <a:endParaRPr lang="en-US" altLang="zh-TW" dirty="0">
              <a:solidFill>
                <a:schemeClr val="bg1"/>
              </a:solidFill>
            </a:endParaRPr>
          </a:p>
          <a:p>
            <a:endParaRPr lang="en-US" altLang="zh-TW" dirty="0">
              <a:solidFill>
                <a:schemeClr val="bg1"/>
              </a:solidFill>
            </a:endParaRPr>
          </a:p>
          <a:p>
            <a:endParaRPr lang="en-US" altLang="zh-TW" sz="2000" dirty="0">
              <a:solidFill>
                <a:schemeClr val="bg1"/>
              </a:solidFill>
            </a:endParaRPr>
          </a:p>
        </p:txBody>
      </p:sp>
    </p:spTree>
    <p:extLst>
      <p:ext uri="{BB962C8B-B14F-4D97-AF65-F5344CB8AC3E}">
        <p14:creationId xmlns:p14="http://schemas.microsoft.com/office/powerpoint/2010/main" val="84073168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Part 4 Summary</a:t>
            </a:r>
            <a:endParaRPr lang="zh-TW" altLang="en-US" sz="4800" dirty="0"/>
          </a:p>
        </p:txBody>
      </p:sp>
      <p:sp>
        <p:nvSpPr>
          <p:cNvPr id="11" name="文字版面配置區 10"/>
          <p:cNvSpPr>
            <a:spLocks noGrp="1"/>
          </p:cNvSpPr>
          <p:nvPr>
            <p:ph type="body" sz="quarter" idx="10"/>
          </p:nvPr>
        </p:nvSpPr>
        <p:spPr>
          <a:xfrm>
            <a:off x="274639" y="1124744"/>
            <a:ext cx="11726018" cy="5328592"/>
          </a:xfrm>
        </p:spPr>
        <p:txBody>
          <a:bodyPr>
            <a:normAutofit/>
          </a:bodyPr>
          <a:lstStyle/>
          <a:p>
            <a:r>
              <a:rPr lang="en-US" altLang="zh-TW" sz="3600" dirty="0"/>
              <a:t>Surface Team uses DMF for all new drivers…</a:t>
            </a:r>
          </a:p>
          <a:p>
            <a:pPr marL="457200" lvl="1" indent="-457200">
              <a:buFont typeface="+mj-lt"/>
              <a:buAutoNum type="arabicPeriod"/>
            </a:pPr>
            <a:endParaRPr lang="en-US" altLang="zh-TW" dirty="0"/>
          </a:p>
          <a:p>
            <a:pPr marL="685800" lvl="2" indent="-457200">
              <a:buFont typeface="+mj-lt"/>
              <a:buAutoNum type="arabicPeriod"/>
            </a:pPr>
            <a:r>
              <a:rPr lang="en-US" altLang="zh-TW" sz="2400" dirty="0"/>
              <a:t>We have written 95 Modules, 39 of which are publicly distributed with DMF.</a:t>
            </a:r>
          </a:p>
          <a:p>
            <a:pPr marL="685800" lvl="2" indent="-457200">
              <a:buFont typeface="+mj-lt"/>
              <a:buAutoNum type="arabicPeriod"/>
            </a:pPr>
            <a:r>
              <a:rPr lang="en-US" altLang="zh-TW" sz="2400" dirty="0"/>
              <a:t>Our Modules and drivers that use them work in various environments.</a:t>
            </a:r>
          </a:p>
          <a:p>
            <a:pPr marL="685800" lvl="2" indent="-457200">
              <a:buFont typeface="+mj-lt"/>
              <a:buAutoNum type="arabicPeriod"/>
            </a:pPr>
            <a:r>
              <a:rPr lang="en-US" altLang="zh-TW" sz="2400" dirty="0"/>
              <a:t>User-mode Modules even use COM and Lambdas as well as very high-level APIs.</a:t>
            </a:r>
          </a:p>
          <a:p>
            <a:pPr marL="685800" lvl="2" indent="-457200">
              <a:buFont typeface="+mj-lt"/>
              <a:buAutoNum type="arabicPeriod"/>
            </a:pPr>
            <a:r>
              <a:rPr lang="en-US" altLang="zh-TW" sz="2400" dirty="0"/>
              <a:t>Sound engineering practices coupled with tools, guard against regressions and build breaks due to code sharing. </a:t>
            </a:r>
          </a:p>
          <a:p>
            <a:pPr marL="685800" lvl="2" indent="-457200">
              <a:buFont typeface="+mj-lt"/>
              <a:buAutoNum type="arabicPeriod"/>
            </a:pPr>
            <a:r>
              <a:rPr lang="en-US" altLang="zh-TW" sz="2400" dirty="0"/>
              <a:t>DMF is the go to framework for all new Driver development tasks. </a:t>
            </a:r>
          </a:p>
          <a:p>
            <a:pPr lvl="3"/>
            <a:r>
              <a:rPr lang="en-US" altLang="zh-TW" sz="2200" dirty="0"/>
              <a:t>	We believe the same will happen in your teams. </a:t>
            </a:r>
            <a:r>
              <a:rPr lang="en-US" altLang="zh-TW" sz="2200" dirty="0">
                <a:sym typeface="Wingdings" panose="05000000000000000000" pitchFamily="2" charset="2"/>
              </a:rPr>
              <a:t> </a:t>
            </a:r>
            <a:endParaRPr lang="en-US" altLang="zh-TW" sz="2200" dirty="0"/>
          </a:p>
          <a:p>
            <a:pPr marL="685800" lvl="2" indent="-457200">
              <a:buFont typeface="+mj-lt"/>
              <a:buAutoNum type="arabicPeriod"/>
            </a:pPr>
            <a:r>
              <a:rPr lang="en-US" altLang="zh-TW" sz="2400" dirty="0"/>
              <a:t>Regardless, we continue to improve DMF based on feedback as well as our usage needs.</a:t>
            </a:r>
          </a:p>
          <a:p>
            <a:pPr marL="685800" lvl="2" indent="-457200">
              <a:buFont typeface="+mj-lt"/>
              <a:buAutoNum type="arabicPeriod"/>
            </a:pPr>
            <a:endParaRPr lang="en-US" altLang="zh-TW" sz="2400" dirty="0"/>
          </a:p>
        </p:txBody>
      </p:sp>
    </p:spTree>
    <p:extLst>
      <p:ext uri="{BB962C8B-B14F-4D97-AF65-F5344CB8AC3E}">
        <p14:creationId xmlns:p14="http://schemas.microsoft.com/office/powerpoint/2010/main" val="3427595548"/>
      </p:ext>
    </p:extLst>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Plans for going forward</a:t>
            </a:r>
            <a:endParaRPr lang="zh-TW" altLang="en-US" sz="4800" dirty="0"/>
          </a:p>
        </p:txBody>
      </p:sp>
      <p:sp>
        <p:nvSpPr>
          <p:cNvPr id="11" name="文字版面配置區 10"/>
          <p:cNvSpPr>
            <a:spLocks noGrp="1"/>
          </p:cNvSpPr>
          <p:nvPr>
            <p:ph type="body" sz="quarter" idx="10"/>
          </p:nvPr>
        </p:nvSpPr>
        <p:spPr>
          <a:xfrm>
            <a:off x="274638" y="1212850"/>
            <a:ext cx="11887200" cy="4592414"/>
          </a:xfrm>
        </p:spPr>
        <p:txBody>
          <a:bodyPr>
            <a:normAutofit/>
          </a:bodyPr>
          <a:lstStyle/>
          <a:p>
            <a:r>
              <a:rPr lang="en-US" altLang="zh-TW" sz="4000" dirty="0">
                <a:latin typeface="+mj-lt"/>
              </a:rPr>
              <a:t>DMF is Open Source</a:t>
            </a:r>
            <a:endParaRPr lang="en-US" altLang="zh-TW" sz="4000" dirty="0"/>
          </a:p>
          <a:p>
            <a:pPr marL="571500" lvl="2" indent="-342900">
              <a:buFont typeface="Arial" panose="020B0604020202020204" pitchFamily="34" charset="0"/>
              <a:buChar char="•"/>
            </a:pPr>
            <a:r>
              <a:rPr lang="en-US" altLang="zh-TW" dirty="0"/>
              <a:t>Want to be a DMF Contributor? Simply create a pull request on Github. </a:t>
            </a:r>
          </a:p>
          <a:p>
            <a:pPr marL="571500" lvl="2" indent="-342900">
              <a:buFont typeface="Arial" panose="020B0604020202020204" pitchFamily="34" charset="0"/>
              <a:buChar char="•"/>
            </a:pPr>
            <a:r>
              <a:rPr lang="en-US" altLang="zh-TW" dirty="0"/>
              <a:t>Found an issue in DMF? Open a bug in the Git repository’s bug database.</a:t>
            </a:r>
          </a:p>
          <a:p>
            <a:pPr lvl="2"/>
            <a:endParaRPr lang="en-US" altLang="zh-TW" dirty="0"/>
          </a:p>
          <a:p>
            <a:pPr marL="571500" lvl="2" indent="-342900">
              <a:buFont typeface="Arial" panose="020B0604020202020204" pitchFamily="34" charset="0"/>
              <a:buChar char="•"/>
            </a:pPr>
            <a:r>
              <a:rPr lang="en-US" altLang="zh-TW" dirty="0"/>
              <a:t>We have been updating the code base frequently and will continue to do so.</a:t>
            </a:r>
          </a:p>
          <a:p>
            <a:pPr marL="571500" lvl="2" indent="-342900">
              <a:buFont typeface="Arial" panose="020B0604020202020204" pitchFamily="34" charset="0"/>
              <a:buChar char="•"/>
            </a:pPr>
            <a:r>
              <a:rPr lang="en-US" altLang="zh-TW" dirty="0"/>
              <a:t>We are adding more samples, especially more complex samples.</a:t>
            </a:r>
          </a:p>
          <a:p>
            <a:pPr marL="571500" lvl="2" indent="-342900">
              <a:buFont typeface="Arial" panose="020B0604020202020204" pitchFamily="34" charset="0"/>
              <a:buChar char="•"/>
            </a:pPr>
            <a:r>
              <a:rPr lang="en-US" altLang="zh-TW" dirty="0"/>
              <a:t>We are adding more Modules to the Library.</a:t>
            </a:r>
          </a:p>
          <a:p>
            <a:pPr lvl="2"/>
            <a:endParaRPr lang="en-US" altLang="zh-TW" b="1" u="sng" dirty="0"/>
          </a:p>
          <a:p>
            <a:pPr lvl="2"/>
            <a:r>
              <a:rPr lang="en-US" altLang="zh-TW" b="1" u="sng" dirty="0"/>
              <a:t>DMF is not officially supported by Microsoft as a product. DMF is not supported by Customer Support Services.</a:t>
            </a:r>
          </a:p>
          <a:p>
            <a:pPr lvl="1"/>
            <a:endParaRPr lang="en-US" altLang="zh-TW" dirty="0"/>
          </a:p>
        </p:txBody>
      </p:sp>
    </p:spTree>
    <p:extLst>
      <p:ext uri="{BB962C8B-B14F-4D97-AF65-F5344CB8AC3E}">
        <p14:creationId xmlns:p14="http://schemas.microsoft.com/office/powerpoint/2010/main" val="3798082018"/>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sz="4800" dirty="0"/>
              <a:t>Thank you!</a:t>
            </a:r>
            <a:endParaRPr lang="zh-TW" altLang="en-US" sz="4800" dirty="0"/>
          </a:p>
        </p:txBody>
      </p:sp>
      <p:sp>
        <p:nvSpPr>
          <p:cNvPr id="11" name="文字版面配置區 10"/>
          <p:cNvSpPr>
            <a:spLocks noGrp="1"/>
          </p:cNvSpPr>
          <p:nvPr>
            <p:ph type="body" sz="quarter" idx="10"/>
          </p:nvPr>
        </p:nvSpPr>
        <p:spPr>
          <a:xfrm>
            <a:off x="274639" y="1124744"/>
            <a:ext cx="11726018" cy="5328592"/>
          </a:xfrm>
        </p:spPr>
        <p:txBody>
          <a:bodyPr>
            <a:normAutofit/>
          </a:bodyPr>
          <a:lstStyle/>
          <a:p>
            <a:pPr lvl="1"/>
            <a:endParaRPr lang="en-US" altLang="zh-TW" sz="2400" dirty="0"/>
          </a:p>
          <a:p>
            <a:pPr lvl="1"/>
            <a:r>
              <a:rPr lang="en-US" altLang="zh-TW" sz="2400" dirty="0"/>
              <a:t>Thank you for hosting us and listening to us!</a:t>
            </a:r>
          </a:p>
          <a:p>
            <a:pPr lvl="1"/>
            <a:endParaRPr lang="en-US" altLang="zh-TW" sz="2400" dirty="0"/>
          </a:p>
          <a:p>
            <a:pPr lvl="1"/>
            <a:r>
              <a:rPr lang="en-US" altLang="zh-TW" sz="2400" dirty="0"/>
              <a:t>Happy Coding. Looking forward to your contributions to DMF. </a:t>
            </a:r>
          </a:p>
          <a:p>
            <a:pPr lvl="1"/>
            <a:endParaRPr lang="en-US" altLang="zh-TW" sz="2400" dirty="0"/>
          </a:p>
          <a:p>
            <a:pPr lvl="1"/>
            <a:r>
              <a:rPr lang="en-US" altLang="zh-TW" sz="2400" dirty="0"/>
              <a:t>If you have questions, please contact us: </a:t>
            </a:r>
            <a:r>
              <a:rPr lang="en-US" altLang="zh-TW" sz="2400" dirty="0">
                <a:hlinkClick r:id="rId3"/>
              </a:rPr>
              <a:t>dmf-feedback@microsoft.com</a:t>
            </a:r>
            <a:endParaRPr lang="en-US" altLang="zh-TW" sz="2400" dirty="0"/>
          </a:p>
          <a:p>
            <a:pPr lvl="1"/>
            <a:endParaRPr lang="en-US" altLang="zh-TW" sz="2400" dirty="0"/>
          </a:p>
          <a:p>
            <a:pPr lvl="1"/>
            <a:r>
              <a:rPr lang="en-US" altLang="zh-TW" sz="2400" dirty="0"/>
              <a:t>We are making improvements rapidly based on your valuable feedback.</a:t>
            </a:r>
          </a:p>
          <a:p>
            <a:pPr lvl="1"/>
            <a:endParaRPr lang="en-US" altLang="zh-TW" sz="2400" dirty="0"/>
          </a:p>
          <a:p>
            <a:pPr lvl="1"/>
            <a:endParaRPr lang="en-US" altLang="zh-TW" sz="2400" dirty="0"/>
          </a:p>
        </p:txBody>
      </p:sp>
    </p:spTree>
    <p:extLst>
      <p:ext uri="{BB962C8B-B14F-4D97-AF65-F5344CB8AC3E}">
        <p14:creationId xmlns:p14="http://schemas.microsoft.com/office/powerpoint/2010/main" val="6801753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LastSharedByUser xmlns="e9f325e2-9a0d-40c0-911f-b75d0867ef13">jchan@microsoft.com</LastSharedByUser>
    <SharedWithUsers xmlns="e9f325e2-9a0d-40c0-911f-b75d0867ef13">
      <UserInfo>
        <DisplayName>Kelly Huang (TS)</DisplayName>
        <AccountId>33</AccountId>
        <AccountType/>
      </UserInfo>
    </SharedWithUsers>
    <LastSharedByTime xmlns="e9f325e2-9a0d-40c0-911f-b75d0867ef13">2018-07-20T06:12:08+00:00</LastSharedByTime>
    <_ip_UnifiedCompliancePolicyUIAction xmlns="http://schemas.microsoft.com/sharepoint/v3" xsi:nil="true"/>
    <_ip_UnifiedCompliancePolicyProperties xmlns="http://schemas.microsoft.com/sharepoint/v3" xsi:nil="true"/>
    <Notes0 xmlns="1fae9e8b-5f19-44b7-909b-1b7c8a10e681"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3675BEF4C423C247B83248626F82C0C0" ma:contentTypeVersion="15" ma:contentTypeDescription="Create a new document." ma:contentTypeScope="" ma:versionID="7504281880482421ebfc4b0bb0882c57">
  <xsd:schema xmlns:xsd="http://www.w3.org/2001/XMLSchema" xmlns:xs="http://www.w3.org/2001/XMLSchema" xmlns:p="http://schemas.microsoft.com/office/2006/metadata/properties" xmlns:ns1="http://schemas.microsoft.com/sharepoint/v3" xmlns:ns2="e9f325e2-9a0d-40c0-911f-b75d0867ef13" xmlns:ns3="1fae9e8b-5f19-44b7-909b-1b7c8a10e681" targetNamespace="http://schemas.microsoft.com/office/2006/metadata/properties" ma:root="true" ma:fieldsID="4cd5d543c383f4e6b7397aa311382e5b" ns1:_="" ns2:_="" ns3:_="">
    <xsd:import namespace="http://schemas.microsoft.com/sharepoint/v3"/>
    <xsd:import namespace="e9f325e2-9a0d-40c0-911f-b75d0867ef13"/>
    <xsd:import namespace="1fae9e8b-5f19-44b7-909b-1b7c8a10e681"/>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1:_ip_UnifiedCompliancePolicyProperties" minOccurs="0"/>
                <xsd:element ref="ns1:_ip_UnifiedCompliancePolicyUIAction"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Notes0" minOccurs="0"/>
                <xsd:element ref="ns3:MediaServiceEventHashCode" minOccurs="0"/>
                <xsd:element ref="ns3: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2" nillable="true" ma:displayName="Unified Compliance Policy Properties" ma:description="" ma:hidden="true" ma:internalName="_ip_UnifiedCompliancePolicyProperties">
      <xsd:simpleType>
        <xsd:restriction base="dms:Note"/>
      </xsd:simpleType>
    </xsd:element>
    <xsd:element name="_ip_UnifiedCompliancePolicyUIAction" ma:index="13" nillable="true" ma:displayName="Unified Compliance Policy UI Action" ma:descrip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9f325e2-9a0d-40c0-911f-b75d0867ef13"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1fae9e8b-5f19-44b7-909b-1b7c8a10e681" elementFormDefault="qualified">
    <xsd:import namespace="http://schemas.microsoft.com/office/2006/documentManagement/types"/>
    <xsd:import namespace="http://schemas.microsoft.com/office/infopath/2007/PartnerControls"/>
    <xsd:element name="MediaServiceMetadata" ma:index="14" nillable="true" ma:displayName="MediaServiceMetadata" ma:description="" ma:hidden="true" ma:internalName="MediaServiceMetadata" ma:readOnly="true">
      <xsd:simpleType>
        <xsd:restriction base="dms:Note"/>
      </xsd:simpleType>
    </xsd:element>
    <xsd:element name="MediaServiceFastMetadata" ma:index="15" nillable="true" ma:displayName="MediaServiceFastMetadata" ma:description="" ma:hidden="true" ma:internalName="MediaServiceFastMetadata" ma:readOnly="true">
      <xsd:simpleType>
        <xsd:restriction base="dms:Note"/>
      </xsd:simpleType>
    </xsd:element>
    <xsd:element name="MediaServiceDateTaken" ma:index="16" nillable="true" ma:displayName="MediaServiceDateTaken" ma:description="" ma:hidden="true" ma:internalName="MediaServiceDateTaken" ma:readOnly="true">
      <xsd:simpleType>
        <xsd:restriction base="dms:Text"/>
      </xsd:simpleType>
    </xsd:element>
    <xsd:element name="MediaServiceAutoTags" ma:index="17" nillable="true" ma:displayName="MediaServiceAutoTags" ma:description="" ma:internalName="MediaServiceAutoTags" ma:readOnly="true">
      <xsd:simpleType>
        <xsd:restriction base="dms:Text"/>
      </xsd:simpleType>
    </xsd:element>
    <xsd:element name="MediaServiceLocation" ma:index="18" nillable="true" ma:displayName="MediaServiceLocation" ma:description="" ma:internalName="MediaServiceLocation" ma:readOnly="true">
      <xsd:simpleType>
        <xsd:restriction base="dms:Text"/>
      </xsd:simpleType>
    </xsd:element>
    <xsd:element name="MediaServiceOCR" ma:index="19" nillable="true" ma:displayName="MediaServiceOCR" ma:description="" ma:internalName="MediaServiceOCR" ma:readOnly="true">
      <xsd:simpleType>
        <xsd:restriction base="dms:Note">
          <xsd:maxLength value="255"/>
        </xsd:restriction>
      </xsd:simpleType>
    </xsd:element>
    <xsd:element name="Notes0" ma:index="20" nillable="true" ma:displayName="Notes" ma:internalName="Notes0">
      <xsd:simpleType>
        <xsd:restriction base="dms:Text">
          <xsd:maxLength value="255"/>
        </xsd:restriction>
      </xsd:simpleType>
    </xsd:element>
    <xsd:element name="MediaServiceEventHashCode" ma:index="21" nillable="true" ma:displayName="MediaServiceEventHashCode" ma:hidden="true" ma:internalName="MediaServiceEventHashCode" ma:readOnly="true">
      <xsd:simpleType>
        <xsd:restriction base="dms:Text"/>
      </xsd:simpleType>
    </xsd:element>
    <xsd:element name="MediaServiceGenerationTime" ma:index="22" nillable="true" ma:displayName="MediaServiceGenerationTime" ma:hidden="true" ma:internalName="MediaServiceGenerationTim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B52FA9-A077-4CDE-A0BA-C20CECE45C80}">
  <ds:schemaRefs>
    <ds:schemaRef ds:uri="http://schemas.microsoft.com/office/infopath/2007/PartnerControls"/>
    <ds:schemaRef ds:uri="http://purl.org/dc/elements/1.1/"/>
    <ds:schemaRef ds:uri="http://schemas.microsoft.com/office/2006/metadata/properties"/>
    <ds:schemaRef ds:uri="e9f325e2-9a0d-40c0-911f-b75d0867ef13"/>
    <ds:schemaRef ds:uri="http://schemas.microsoft.com/sharepoint/v3"/>
    <ds:schemaRef ds:uri="http://purl.org/dc/terms/"/>
    <ds:schemaRef ds:uri="http://schemas.openxmlformats.org/package/2006/metadata/core-properties"/>
    <ds:schemaRef ds:uri="http://schemas.microsoft.com/office/2006/documentManagement/types"/>
    <ds:schemaRef ds:uri="http://purl.org/dc/dcmitype/"/>
    <ds:schemaRef ds:uri="1fae9e8b-5f19-44b7-909b-1b7c8a10e681"/>
    <ds:schemaRef ds:uri="http://www.w3.org/XML/1998/namespace"/>
  </ds:schemaRefs>
</ds:datastoreItem>
</file>

<file path=customXml/itemProps2.xml><?xml version="1.0" encoding="utf-8"?>
<ds:datastoreItem xmlns:ds="http://schemas.openxmlformats.org/officeDocument/2006/customXml" ds:itemID="{8B82E19B-1681-42F2-B105-C04E08F8F231}">
  <ds:schemaRefs>
    <ds:schemaRef ds:uri="http://schemas.microsoft.com/sharepoint/v3/contenttype/forms"/>
  </ds:schemaRefs>
</ds:datastoreItem>
</file>

<file path=customXml/itemProps3.xml><?xml version="1.0" encoding="utf-8"?>
<ds:datastoreItem xmlns:ds="http://schemas.openxmlformats.org/officeDocument/2006/customXml" ds:itemID="{C9465AE0-88F7-4EA6-8B7B-A5226BF0F6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e9f325e2-9a0d-40c0-911f-b75d0867ef13"/>
    <ds:schemaRef ds:uri="1fae9e8b-5f19-44b7-909b-1b7c8a10e68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Slice</Template>
  <TotalTime>6224</TotalTime>
  <Words>12654</Words>
  <Application>Microsoft Office PowerPoint</Application>
  <PresentationFormat>Widescreen</PresentationFormat>
  <Paragraphs>1517</Paragraphs>
  <Slides>100</Slides>
  <Notes>88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100</vt:i4>
      </vt:variant>
    </vt:vector>
  </HeadingPairs>
  <TitlesOfParts>
    <vt:vector size="109" baseType="lpstr">
      <vt:lpstr>Arial</vt:lpstr>
      <vt:lpstr>Calibri</vt:lpstr>
      <vt:lpstr>Calibri Light</vt:lpstr>
      <vt:lpstr>Consolas</vt:lpstr>
      <vt:lpstr>Courier New</vt:lpstr>
      <vt:lpstr>Segoe UI</vt:lpstr>
      <vt:lpstr>Segoe UI Semilight</vt:lpstr>
      <vt:lpstr>Wingdings</vt:lpstr>
      <vt:lpstr>Office Theme</vt:lpstr>
      <vt:lpstr>Driver Module Framework (DMF)</vt:lpstr>
      <vt:lpstr>PowerPoint Presentation</vt:lpstr>
      <vt:lpstr>Introduction and Agenda</vt:lpstr>
      <vt:lpstr>Part 1</vt:lpstr>
      <vt:lpstr>What is DMF and what are its goals?</vt:lpstr>
      <vt:lpstr>Traditional Driver Diagram</vt:lpstr>
      <vt:lpstr>C++ helps…but still needs “glue”</vt:lpstr>
      <vt:lpstr>Traditional Driver Diagram</vt:lpstr>
      <vt:lpstr>Traditional Driver Diagram</vt:lpstr>
      <vt:lpstr>Introduction to DMF</vt:lpstr>
      <vt:lpstr>DMF Module (DMFMODULE)</vt:lpstr>
      <vt:lpstr>DMF Core</vt:lpstr>
      <vt:lpstr>DMF Driver Diagram</vt:lpstr>
      <vt:lpstr>DMF Driver Diagram</vt:lpstr>
      <vt:lpstr>Other Properties of a Module (1)</vt:lpstr>
      <vt:lpstr>Other Properties of a Module (2)</vt:lpstr>
      <vt:lpstr>DMF Driver Diagram</vt:lpstr>
      <vt:lpstr>Modules in Library</vt:lpstr>
      <vt:lpstr>Modules have a Common Interface</vt:lpstr>
      <vt:lpstr>Module Hierarchy Example</vt:lpstr>
      <vt:lpstr>How to make a DMF Driver?</vt:lpstr>
      <vt:lpstr>How to use a Module </vt:lpstr>
      <vt:lpstr>DMF Sample Code Tour</vt:lpstr>
      <vt:lpstr>The board has a bank of 8 switches, a bank of lights, a button and an LED segment display.  A sample function driver for the board is provided on MSDN.  The driver exposes a device interface and IOCTL codes that allow an application to control the lights on the lightbar as well as get notification that the switches have changed and what the switches are set to (on/off).  Using the application a user can read the switches and set the lights.</vt:lpstr>
      <vt:lpstr>SwitchBar4 (Filter Driver)</vt:lpstr>
      <vt:lpstr>SwitchBar4 Sample </vt:lpstr>
      <vt:lpstr>Initializing DMF in a Client Driver (1)</vt:lpstr>
      <vt:lpstr>Initializing DMF in a Client Driver (2)</vt:lpstr>
      <vt:lpstr>Tell DMF the List of Modules to Use</vt:lpstr>
      <vt:lpstr>SwtichBar4 Module Tree</vt:lpstr>
      <vt:lpstr>DMF calling the Client Driver’s D0Entry</vt:lpstr>
      <vt:lpstr>DMF calls Client Driver when Switch is Changed</vt:lpstr>
      <vt:lpstr>Last function in driver. Does the work!</vt:lpstr>
      <vt:lpstr>SwitchBar2 (Remote Target)</vt:lpstr>
      <vt:lpstr>Tell DMF the List of Modules to Use</vt:lpstr>
      <vt:lpstr>SwtichBar4 Module Tree</vt:lpstr>
      <vt:lpstr>DMF informs Client Remote Target Appears</vt:lpstr>
      <vt:lpstr>OSR FX2 DMF Samples </vt:lpstr>
      <vt:lpstr>Tell DMF the List of Modules to Use</vt:lpstr>
      <vt:lpstr>Updates PDOs when Switch is Changed 1</vt:lpstr>
      <vt:lpstr>Updates PDOs when Switch is Changed 2</vt:lpstr>
      <vt:lpstr>Compare Device Context (non-DMF)</vt:lpstr>
      <vt:lpstr>Compare Device Context (DMF)</vt:lpstr>
      <vt:lpstr>Other Notes about DMF</vt:lpstr>
      <vt:lpstr>DMF Resources</vt:lpstr>
      <vt:lpstr>Demo</vt:lpstr>
      <vt:lpstr>Part 1 Summary</vt:lpstr>
      <vt:lpstr>Part 2</vt:lpstr>
      <vt:lpstr>What is a Module Library?</vt:lpstr>
      <vt:lpstr>Modules</vt:lpstr>
      <vt:lpstr>Module Files</vt:lpstr>
      <vt:lpstr>Module Files</vt:lpstr>
      <vt:lpstr>Module Files</vt:lpstr>
      <vt:lpstr>Module Files</vt:lpstr>
      <vt:lpstr>Module Files</vt:lpstr>
      <vt:lpstr>Module Files</vt:lpstr>
      <vt:lpstr>Module Files</vt:lpstr>
      <vt:lpstr>Module Files</vt:lpstr>
      <vt:lpstr>Module Files</vt:lpstr>
      <vt:lpstr>Module Files</vt:lpstr>
      <vt:lpstr>Module Files</vt:lpstr>
      <vt:lpstr>Module Files</vt:lpstr>
      <vt:lpstr>Module Files</vt:lpstr>
      <vt:lpstr>Module Files</vt:lpstr>
      <vt:lpstr>DMF Module Callbacks</vt:lpstr>
      <vt:lpstr>DMF Module Callbacks</vt:lpstr>
      <vt:lpstr>DMF Module Callbacks</vt:lpstr>
      <vt:lpstr>DMF Module Callbacks</vt:lpstr>
      <vt:lpstr>DMF Module Callbacks</vt:lpstr>
      <vt:lpstr>DMF Module Callbacks</vt:lpstr>
      <vt:lpstr>DMF Module Callbacks</vt:lpstr>
      <vt:lpstr>DMF Module Callbacks</vt:lpstr>
      <vt:lpstr>DMF Module Callbacks</vt:lpstr>
      <vt:lpstr>DMF Module Callbacks</vt:lpstr>
      <vt:lpstr>DMF Module Callbacks</vt:lpstr>
      <vt:lpstr>DMF Module Callbacks</vt:lpstr>
      <vt:lpstr>Protocol-Transport Modules</vt:lpstr>
      <vt:lpstr>Protocol-Transport Modules</vt:lpstr>
      <vt:lpstr>Protocol-Transport Modules</vt:lpstr>
      <vt:lpstr>Protocol-Transport Modules</vt:lpstr>
      <vt:lpstr>Steps to Create A Module</vt:lpstr>
      <vt:lpstr>Steps to Create A Module Library</vt:lpstr>
      <vt:lpstr>Demo</vt:lpstr>
      <vt:lpstr>Part 2 Summary</vt:lpstr>
      <vt:lpstr>Part 3</vt:lpstr>
      <vt:lpstr>DMF_BufferPool</vt:lpstr>
      <vt:lpstr>DMF_BufferQueue</vt:lpstr>
      <vt:lpstr>DMF_QueuedWorkitem</vt:lpstr>
      <vt:lpstr>DMF_Thread</vt:lpstr>
      <vt:lpstr>DMF_ThreadedBufferQueue</vt:lpstr>
      <vt:lpstr>DMF_RequestTarget</vt:lpstr>
      <vt:lpstr>DMF_ContinuousRequestTarget</vt:lpstr>
      <vt:lpstr>DMF_IoctlHandler</vt:lpstr>
      <vt:lpstr>Modules in Library</vt:lpstr>
      <vt:lpstr>Part 3 Summary</vt:lpstr>
      <vt:lpstr>Part 4</vt:lpstr>
      <vt:lpstr>Part 4 Summary</vt:lpstr>
      <vt:lpstr>Plans for going forward</vt:lpstr>
      <vt:lpstr>Thank you!</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Chagall Hsu</dc:creator>
  <cp:lastModifiedBy>Sam Tertzakian</cp:lastModifiedBy>
  <cp:revision>494</cp:revision>
  <dcterms:created xsi:type="dcterms:W3CDTF">2018-07-16T02:46:33Z</dcterms:created>
  <dcterms:modified xsi:type="dcterms:W3CDTF">2019-10-25T17:12:57Z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0x0101003675BEF4C423C247B83248626F82C0C0</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chrishun@microsoft.com</vt:lpwstr>
  </property>
  <property fmtid="{D5CDD505-2E9C-101B-9397-08002B2CF9AE}" pid="6" name="MSIP_Label_f42aa342-8706-4288-bd11-ebb85995028c_SetDate">
    <vt:lpwstr>2018-07-23T17:58:17.1823182Z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